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362" r:id="rId3"/>
    <p:sldId id="257" r:id="rId4"/>
    <p:sldId id="281" r:id="rId5"/>
    <p:sldId id="283" r:id="rId6"/>
    <p:sldId id="263" r:id="rId7"/>
    <p:sldId id="313" r:id="rId8"/>
    <p:sldId id="314" r:id="rId9"/>
    <p:sldId id="316" r:id="rId10"/>
    <p:sldId id="318" r:id="rId11"/>
    <p:sldId id="317" r:id="rId12"/>
    <p:sldId id="321" r:id="rId13"/>
    <p:sldId id="320" r:id="rId14"/>
    <p:sldId id="319" r:id="rId15"/>
    <p:sldId id="315" r:id="rId16"/>
    <p:sldId id="323" r:id="rId17"/>
    <p:sldId id="322" r:id="rId18"/>
    <p:sldId id="284" r:id="rId19"/>
    <p:sldId id="262" r:id="rId20"/>
    <p:sldId id="294" r:id="rId21"/>
    <p:sldId id="297" r:id="rId22"/>
    <p:sldId id="299" r:id="rId23"/>
    <p:sldId id="298" r:id="rId24"/>
    <p:sldId id="288" r:id="rId25"/>
    <p:sldId id="292" r:id="rId26"/>
    <p:sldId id="293" r:id="rId27"/>
    <p:sldId id="290" r:id="rId28"/>
    <p:sldId id="289" r:id="rId29"/>
    <p:sldId id="301" r:id="rId30"/>
    <p:sldId id="365" r:id="rId31"/>
    <p:sldId id="300" r:id="rId32"/>
    <p:sldId id="260" r:id="rId33"/>
    <p:sldId id="286" r:id="rId34"/>
    <p:sldId id="303" r:id="rId35"/>
    <p:sldId id="302" r:id="rId3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3A4B6-DCF1-4AAA-94F0-0CC78549BE09}" v="1" dt="2024-01-16T21:02:24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634" y="10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4018-3468-43FC-912A-6B0DA85E3CDD}" type="datetimeFigureOut">
              <a:rPr lang="nl-NL" smtClean="0"/>
              <a:pPr/>
              <a:t>16-1-2024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63662-C1E8-4638-8713-7EFAEE4442E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61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3662-C1E8-4638-8713-7EFAEE4442E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1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Invoegen: logo van millenniumdoel ……: In 2015 is de verspreiding van ziektes als malaria en aids</a:t>
            </a:r>
            <a:r>
              <a:rPr lang="nl-NL" baseline="0" dirty="0"/>
              <a:t> gestopt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3662-C1E8-4638-8713-7EFAEE4442E5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95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confectie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3662-C1E8-4638-8713-7EFAEE4442E5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3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 werkgroep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3662-C1E8-4638-8713-7EFAEE4442E5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03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Afgeronde rechthoek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hoek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hoek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1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5330-29B3-4D75-9D50-4BD43E79A134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12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8A82DF-1640-4947-9578-483A43D96F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C141-CE73-4D79-A3CE-A781ABE8F106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621B-136F-4C1D-A701-2FEFC83085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0015-E13E-4630-A8E9-3E0E29474571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4636-5DF9-4606-BC09-5EB8950600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B430-5719-4BED-86D5-D924B875EFB1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3E6E-907D-42F6-A9BC-C23283FF16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hoek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hoek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4D30-04A0-4B86-9608-C2952E77C696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915F-E79A-44B9-954B-DC71894A88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94DF-FE3D-4AC1-82BC-F76B123D25C6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2995-F626-459B-96B4-49255E94FE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BD51-2E14-4E5B-9CC1-38CFE36B8156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EEC2D-B22E-445E-9745-7DE64C8FBB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9AD54-A9FA-48ED-B58B-9402864B8A4E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E2C3-B452-4644-ABC9-48E3566660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FA6C-2664-48E0-8CFB-F32CAA76F340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8383-C5DB-4915-BDC3-0760C21203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Afgeronde rechthoek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7864-3975-4F22-8C4B-E62B327BD04F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6B3D-EA89-4754-9317-3FBD2660CB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hoek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FCE5-FCB6-491D-9B1A-B8A5275DC916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32B88-F3CF-4653-B0A0-B13F75964B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9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AF11F2E-309D-415C-897F-EC85E6152710}" type="datetimeFigureOut">
              <a:rPr lang="nl-NL"/>
              <a:pPr>
                <a:defRPr/>
              </a:pPr>
              <a:t>16-1-2024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9993455-BA87-40DD-A316-B0FB91E6A3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8" r:id="rId8"/>
    <p:sldLayoutId id="2147483699" r:id="rId9"/>
    <p:sldLayoutId id="2147483690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Sotoskopi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484437" cy="18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14375" y="1643063"/>
            <a:ext cx="4284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4400">
                <a:latin typeface="Perpetua"/>
              </a:rPr>
              <a:t>Wie is SOTOS ?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879475" y="409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>
              <a:latin typeface="Perpetua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063" y="3071813"/>
            <a:ext cx="900906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b="1" dirty="0">
              <a:latin typeface="Perpetua"/>
            </a:endParaRPr>
          </a:p>
          <a:p>
            <a:r>
              <a:rPr lang="nl-NL" b="1" dirty="0">
                <a:latin typeface="Perpetua"/>
              </a:rPr>
              <a:t>SOTOS</a:t>
            </a:r>
            <a:r>
              <a:rPr lang="nl-NL" dirty="0">
                <a:latin typeface="Perpetua"/>
              </a:rPr>
              <a:t>:		</a:t>
            </a:r>
            <a:r>
              <a:rPr lang="nl-NL" sz="2000" dirty="0">
                <a:latin typeface="Perpetua"/>
              </a:rPr>
              <a:t> </a:t>
            </a:r>
            <a:r>
              <a:rPr lang="nl-NL" sz="2000" b="1" dirty="0">
                <a:latin typeface="Perpetua"/>
              </a:rPr>
              <a:t>S</a:t>
            </a:r>
            <a:r>
              <a:rPr lang="nl-NL" sz="2000" dirty="0">
                <a:latin typeface="Perpetua"/>
              </a:rPr>
              <a:t>tichting </a:t>
            </a:r>
            <a:r>
              <a:rPr lang="nl-NL" sz="2000" b="1" dirty="0">
                <a:latin typeface="Perpetua"/>
              </a:rPr>
              <a:t>O</a:t>
            </a:r>
            <a:r>
              <a:rPr lang="nl-NL" sz="2000" dirty="0">
                <a:latin typeface="Perpetua"/>
              </a:rPr>
              <a:t>ntwikkeling </a:t>
            </a:r>
            <a:r>
              <a:rPr lang="nl-NL" sz="2000" b="1" dirty="0">
                <a:latin typeface="Perpetua"/>
              </a:rPr>
              <a:t>T</a:t>
            </a:r>
            <a:r>
              <a:rPr lang="nl-NL" sz="2000" dirty="0">
                <a:latin typeface="Perpetua"/>
              </a:rPr>
              <a:t>echnisch </a:t>
            </a:r>
            <a:r>
              <a:rPr lang="nl-NL" sz="2000" b="1" dirty="0">
                <a:latin typeface="Perpetua"/>
              </a:rPr>
              <a:t>O</a:t>
            </a:r>
            <a:r>
              <a:rPr lang="nl-NL" sz="2000" dirty="0">
                <a:latin typeface="Perpetua"/>
              </a:rPr>
              <a:t>nderwijs </a:t>
            </a:r>
            <a:br>
              <a:rPr lang="nl-NL" sz="2000" dirty="0">
                <a:latin typeface="Perpetua"/>
              </a:rPr>
            </a:br>
            <a:r>
              <a:rPr lang="nl-NL" sz="2000" dirty="0">
                <a:latin typeface="Perpetua"/>
              </a:rPr>
              <a:t>              	 	 </a:t>
            </a:r>
            <a:r>
              <a:rPr lang="nl-NL" sz="2000" b="1" dirty="0">
                <a:latin typeface="Perpetua"/>
              </a:rPr>
              <a:t>S</a:t>
            </a:r>
            <a:r>
              <a:rPr lang="nl-NL" sz="2000" dirty="0">
                <a:latin typeface="Perpetua"/>
              </a:rPr>
              <a:t>enegal</a:t>
            </a:r>
          </a:p>
          <a:p>
            <a:endParaRPr lang="nl-NL" i="1" dirty="0">
              <a:latin typeface="Perpetua"/>
            </a:endParaRPr>
          </a:p>
          <a:p>
            <a:r>
              <a:rPr lang="nl-NL" b="1" dirty="0">
                <a:latin typeface="Perpetua"/>
              </a:rPr>
              <a:t>Partners:</a:t>
            </a:r>
            <a:r>
              <a:rPr lang="nl-NL" dirty="0">
                <a:latin typeface="Perpetua"/>
              </a:rPr>
              <a:t> </a:t>
            </a:r>
          </a:p>
          <a:p>
            <a:endParaRPr lang="nl-NL" dirty="0">
              <a:latin typeface="Perpetua"/>
            </a:endParaRPr>
          </a:p>
          <a:p>
            <a:r>
              <a:rPr lang="nl-NL" dirty="0">
                <a:latin typeface="Perpetua"/>
              </a:rPr>
              <a:t>- Peters Bouw en Onderhoud te Horst</a:t>
            </a:r>
          </a:p>
          <a:p>
            <a:r>
              <a:rPr lang="nl-NL" dirty="0">
                <a:latin typeface="Perpetua"/>
              </a:rPr>
              <a:t>	       </a:t>
            </a:r>
          </a:p>
          <a:p>
            <a:r>
              <a:rPr lang="nl-NL" dirty="0">
                <a:latin typeface="Perpetua"/>
              </a:rPr>
              <a:t>- Bouwmensen Limburg te Horst</a:t>
            </a:r>
          </a:p>
          <a:p>
            <a:r>
              <a:rPr lang="nl-NL" dirty="0">
                <a:latin typeface="Perpetua"/>
              </a:rPr>
              <a:t>	       </a:t>
            </a:r>
          </a:p>
          <a:p>
            <a:r>
              <a:rPr lang="nl-NL" dirty="0">
                <a:latin typeface="Perpetua"/>
              </a:rPr>
              <a:t>- Dendron College te Horst</a:t>
            </a:r>
            <a:br>
              <a:rPr lang="nl-NL" dirty="0">
                <a:latin typeface="Perpetua"/>
              </a:rPr>
            </a:br>
            <a:br>
              <a:rPr lang="nl-NL" dirty="0">
                <a:latin typeface="Perpetua"/>
              </a:rPr>
            </a:br>
            <a:r>
              <a:rPr lang="nl-NL" dirty="0">
                <a:latin typeface="Perpetua"/>
              </a:rPr>
              <a:t>SOTOS is opgericht in mei 2003.</a:t>
            </a:r>
          </a:p>
          <a:p>
            <a:endParaRPr lang="nl-NL" dirty="0">
              <a:latin typeface="Perpetua"/>
            </a:endParaRPr>
          </a:p>
          <a:p>
            <a:endParaRPr lang="nl-NL" dirty="0">
              <a:latin typeface="Perpetua"/>
            </a:endParaRPr>
          </a:p>
          <a:p>
            <a:endParaRPr lang="nl-NL" dirty="0">
              <a:latin typeface="Perpetua"/>
            </a:endParaRPr>
          </a:p>
          <a:p>
            <a:endParaRPr lang="nl-NL" dirty="0">
              <a:latin typeface="Perpetua"/>
            </a:endParaRPr>
          </a:p>
          <a:p>
            <a:endParaRPr lang="nl-NL" dirty="0">
              <a:latin typeface="Perpetua"/>
            </a:endParaRPr>
          </a:p>
        </p:txBody>
      </p:sp>
      <p:pic>
        <p:nvPicPr>
          <p:cNvPr id="10" name="Picture 10" descr="P101004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791" y="5445224"/>
            <a:ext cx="1418227" cy="106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Boodschappen doen in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Sindian</a:t>
            </a:r>
            <a:endParaRPr lang="nl-NL" dirty="0"/>
          </a:p>
        </p:txBody>
      </p:sp>
      <p:pic>
        <p:nvPicPr>
          <p:cNvPr id="60418" name="Picture 2" descr="C:\Users\claudia\Desktop\Presentatie Sotos\Senegal foto´s\Sindian\IMG_57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12" y="2483908"/>
            <a:ext cx="4333963" cy="2889308"/>
          </a:xfrm>
          <a:prstGeom prst="rect">
            <a:avLst/>
          </a:prstGeom>
          <a:noFill/>
        </p:spPr>
      </p:pic>
      <p:pic>
        <p:nvPicPr>
          <p:cNvPr id="60419" name="Picture 3" descr="C:\Users\claudia\Desktop\Presentatie Sotos\Senegal foto´s\Sindian\IMG_57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756" y="1447800"/>
            <a:ext cx="3246182" cy="4933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 Confectieatelier in Sindian</a:t>
            </a:r>
            <a:endParaRPr lang="nl-NL" dirty="0"/>
          </a:p>
        </p:txBody>
      </p:sp>
      <p:pic>
        <p:nvPicPr>
          <p:cNvPr id="61442" name="Picture 2" descr="C:\Users\claudia\Desktop\Presentatie Sotos\Senegal foto´s\Sindian\IMG_57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47800"/>
            <a:ext cx="3197621" cy="4796432"/>
          </a:xfrm>
          <a:prstGeom prst="rect">
            <a:avLst/>
          </a:prstGeom>
          <a:noFill/>
        </p:spPr>
      </p:pic>
      <p:pic>
        <p:nvPicPr>
          <p:cNvPr id="61443" name="Picture 3" descr="C:\Users\claudia\Desktop\Presentatie Sotos\Senegal foto´s\Sindian\IMG_57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47799"/>
            <a:ext cx="3256731" cy="4885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Dagelijks leven in Sindian</a:t>
            </a:r>
            <a:endParaRPr lang="nl-NL" dirty="0"/>
          </a:p>
        </p:txBody>
      </p:sp>
      <p:pic>
        <p:nvPicPr>
          <p:cNvPr id="62466" name="Picture 2" descr="C:\Users\claudia\Desktop\Presentatie Sotos\Senegal foto´s\Sindian\IMG_57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47800"/>
            <a:ext cx="3341637" cy="5012456"/>
          </a:xfrm>
          <a:prstGeom prst="rect">
            <a:avLst/>
          </a:prstGeom>
          <a:noFill/>
        </p:spPr>
      </p:pic>
      <p:pic>
        <p:nvPicPr>
          <p:cNvPr id="62467" name="Picture 3" descr="C:\Users\claudia\Desktop\Presentatie Sotos\Senegal foto´s\Sindian\IMG_568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674" y="2483908"/>
            <a:ext cx="4225951" cy="281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Spelende kinderen in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Sindian</a:t>
            </a:r>
            <a:endParaRPr lang="nl-NL" dirty="0"/>
          </a:p>
        </p:txBody>
      </p:sp>
      <p:pic>
        <p:nvPicPr>
          <p:cNvPr id="63490" name="Picture 2" descr="C:\Users\claudia\Desktop\Presentatie Sotos\Senegal foto´s\Sindian\IMG_57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47800"/>
            <a:ext cx="3413645" cy="5120468"/>
          </a:xfrm>
          <a:prstGeom prst="rect">
            <a:avLst/>
          </a:prstGeom>
          <a:noFill/>
        </p:spPr>
      </p:pic>
      <p:pic>
        <p:nvPicPr>
          <p:cNvPr id="63491" name="Picture 3" descr="C:\Users\claudia\Desktop\Presentatie Sotos\Senegal foto´s\Sindian\IMG_576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1447800"/>
            <a:ext cx="3188424" cy="5007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Jonge mensen uit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Sindian</a:t>
            </a:r>
            <a:endParaRPr lang="nl-NL" dirty="0"/>
          </a:p>
        </p:txBody>
      </p:sp>
      <p:pic>
        <p:nvPicPr>
          <p:cNvPr id="64514" name="Picture 2" descr="C:\Users\claudia\Desktop\Presentatie Sotos\Senegal foto´s\Sindian\IMG_57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1447800"/>
            <a:ext cx="3262878" cy="4916096"/>
          </a:xfrm>
          <a:prstGeom prst="rect">
            <a:avLst/>
          </a:prstGeom>
          <a:noFill/>
        </p:spPr>
      </p:pic>
      <p:pic>
        <p:nvPicPr>
          <p:cNvPr id="64515" name="Picture 3" descr="C:\Users\claudia\Desktop\Presentatie Sotos\Senegal foto´s\Sindian\IMG_57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880" y="2492896"/>
            <a:ext cx="4208827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Kleuterschool in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Sindian</a:t>
            </a:r>
            <a:endParaRPr lang="nl-NL" dirty="0"/>
          </a:p>
        </p:txBody>
      </p:sp>
      <p:pic>
        <p:nvPicPr>
          <p:cNvPr id="65538" name="Picture 2" descr="C:\Users\claudia\Desktop\Presentatie Sotos\Senegal foto´s\Sindian\IMG_57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00" y="2483908"/>
            <a:ext cx="4441975" cy="2961316"/>
          </a:xfrm>
          <a:prstGeom prst="rect">
            <a:avLst/>
          </a:prstGeom>
          <a:noFill/>
        </p:spPr>
      </p:pic>
      <p:pic>
        <p:nvPicPr>
          <p:cNvPr id="65539" name="Picture 3" descr="C:\Users\claudia\Desktop\Presentatie Sotos\Senegal foto´s\Sindian\IMG_57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592" y="1447800"/>
            <a:ext cx="309039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Blij met knuffels uit Nederland</a:t>
            </a:r>
            <a:endParaRPr lang="nl-NL" dirty="0"/>
          </a:p>
        </p:txBody>
      </p:sp>
      <p:pic>
        <p:nvPicPr>
          <p:cNvPr id="66562" name="Picture 2" descr="C:\Users\claudia\Desktop\Presentatie Sotos\Senegal foto´s\Sindian\IMG_57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47800"/>
            <a:ext cx="3413645" cy="5120468"/>
          </a:xfrm>
          <a:prstGeom prst="rect">
            <a:avLst/>
          </a:prstGeom>
          <a:noFill/>
        </p:spPr>
      </p:pic>
      <p:pic>
        <p:nvPicPr>
          <p:cNvPr id="66563" name="Picture 3" descr="C:\Users\claudia\Desktop\Presentatie Sotos\Senegal foto´s\Sindian\IMG_57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763" y="1447800"/>
            <a:ext cx="3337024" cy="5005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Basisschoolplein in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Sindian</a:t>
            </a:r>
            <a:endParaRPr lang="nl-NL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1403648" y="1700808"/>
            <a:ext cx="3749040" cy="324036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2"/>
          </p:nvPr>
        </p:nvSpPr>
        <p:spPr>
          <a:xfrm>
            <a:off x="4716016" y="2286000"/>
            <a:ext cx="2808312" cy="287119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7586" name="Picture 2" descr="C:\Users\claudia\Desktop\Presentatie Sotos\Senegal foto´s\Sindian\IMG_57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44" y="1700808"/>
            <a:ext cx="7543359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1080120"/>
          </a:xfrm>
        </p:spPr>
        <p:txBody>
          <a:bodyPr/>
          <a:lstStyle/>
          <a:p>
            <a:pPr eaLnBrk="1" hangingPunct="1"/>
            <a:r>
              <a:rPr lang="fr-FR" sz="3600" dirty="0"/>
              <a:t>Project 1:</a:t>
            </a:r>
            <a:br>
              <a:rPr lang="fr-FR" sz="3600" dirty="0"/>
            </a:br>
            <a:r>
              <a:rPr lang="fr-FR" sz="3600" b="1" dirty="0"/>
              <a:t>C</a:t>
            </a:r>
            <a:r>
              <a:rPr lang="fr-FR" sz="3600" dirty="0"/>
              <a:t>entre de Formation </a:t>
            </a:r>
            <a:r>
              <a:rPr lang="fr-FR" sz="3600" b="1" dirty="0"/>
              <a:t>P</a:t>
            </a:r>
            <a:r>
              <a:rPr lang="fr-FR" sz="3600" dirty="0"/>
              <a:t>rofessionnelle.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89648" cy="5149552"/>
          </a:xfrm>
        </p:spPr>
        <p:txBody>
          <a:bodyPr/>
          <a:lstStyle/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Het </a:t>
            </a:r>
            <a:r>
              <a:rPr lang="nl-NL" sz="1400" b="1" dirty="0">
                <a:latin typeface="Arial" pitchFamily="34" charset="0"/>
                <a:cs typeface="Arial" pitchFamily="34" charset="0"/>
              </a:rPr>
              <a:t>CFP</a:t>
            </a:r>
            <a:r>
              <a:rPr lang="nl-NL" sz="1400" dirty="0">
                <a:latin typeface="Arial" pitchFamily="34" charset="0"/>
                <a:cs typeface="Arial" pitchFamily="34" charset="0"/>
              </a:rPr>
              <a:t>, de praktijkschool in 2005 gebouwd door SOTOS, met de lokalen: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- Elektrotechniek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- Metaaltechniek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- Motorvoertuigentechniek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- Confectie / kleding e.d.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- Informatica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- Bouwtechniek</a:t>
            </a:r>
          </a:p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In 2009 heeft SOTOS  een waterput gebouwd en kan er aan hygiënevorming worden gedaan en is gestart met een opleiding landbouw / veeteelt</a:t>
            </a:r>
          </a:p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In 2013  heeft  SOTOS  de lokalen Informatica en Mode / Kleding vernieuwd en uitgebreid, vanwege de grote behoefte aan deze twee opleidingen.</a:t>
            </a:r>
          </a:p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In 2015 is er een kleinveestal gebouwd</a:t>
            </a:r>
          </a:p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In 2016 zijn het restaurant / keuken en 2 hotelkamers gebouwd</a:t>
            </a:r>
          </a:p>
          <a:p>
            <a:pPr eaLnBrk="1" hangingPunct="1"/>
            <a:endParaRPr lang="nl-N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1357313"/>
            <a:ext cx="1624013" cy="2592387"/>
          </a:xfrm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5702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36104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 </a:t>
            </a:r>
            <a:r>
              <a:rPr lang="nl-NL" dirty="0"/>
              <a:t>projecten CFP en CEM in kaart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52736"/>
            <a:ext cx="7302499" cy="511200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quarter" idx="2"/>
          </p:nvPr>
        </p:nvSpPr>
        <p:spPr>
          <a:xfrm>
            <a:off x="251520" y="5661248"/>
            <a:ext cx="3528392" cy="93610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Sotos </a:t>
            </a:r>
            <a:r>
              <a:rPr lang="de-DE" dirty="0" err="1"/>
              <a:t>projecten</a:t>
            </a:r>
            <a:r>
              <a:rPr lang="de-DE" dirty="0"/>
              <a:t> in </a:t>
            </a:r>
            <a:r>
              <a:rPr lang="de-DE" dirty="0" err="1"/>
              <a:t>Sindian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/>
              <a:t>CFP en CEM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6128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/>
              <a:t>SOTOS visie en missie</a:t>
            </a:r>
            <a:endParaRPr lang="nl-NL" dirty="0"/>
          </a:p>
          <a:p>
            <a:r>
              <a:rPr lang="nl-NL" dirty="0"/>
              <a:t>De visie van SOTOS op ontwikkelingssamenwerking is gebaseerd op ondersteuning van (technische) onderwijsontwikkeling op het Senegalese platteland en structurele contacten tussen docenten en leerlingen uit Senegal en Horst.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Om continuïteit van de projecten te waarborgen zijn vanaf de start afspraken gemaakt  en vastgelegd met de regionale en landelijke overheden waarin de wederzijdse taken en verantwoordelijkheden zijn omschreven.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In 2015 is de discussie over de visie op ‘de ondernemende school’, die producten en diensten gaat aanbieden in de regio opgestart op CFP en CEM.</a:t>
            </a:r>
          </a:p>
          <a:p>
            <a:r>
              <a:rPr lang="nl-NL" dirty="0"/>
              <a:t>In 2016 is het 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/>
              <a:t>project opgeleverd.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56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14400" y="1340768"/>
            <a:ext cx="7772400" cy="72008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</a:t>
            </a:r>
            <a:r>
              <a:rPr lang="nl-NL" dirty="0"/>
              <a:t> praktijkschool (CFP) </a:t>
            </a:r>
            <a:br>
              <a:rPr lang="nl-NL" dirty="0"/>
            </a:br>
            <a:endParaRPr lang="nl-NL" dirty="0"/>
          </a:p>
        </p:txBody>
      </p:sp>
      <p:pic>
        <p:nvPicPr>
          <p:cNvPr id="39938" name="Picture 2" descr="C:\Users\claudia\Desktop\Presentatie Sotos\SOTOS projecten foto´s\CFP\DSCN3248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63894"/>
            <a:ext cx="4340547" cy="2909322"/>
          </a:xfrm>
          <a:prstGeom prst="rect">
            <a:avLst/>
          </a:prstGeom>
          <a:noFill/>
        </p:spPr>
      </p:pic>
      <p:pic>
        <p:nvPicPr>
          <p:cNvPr id="39939" name="Picture 3" descr="C:\Users\claudia\Desktop\Presentatie Sotos\SOTOS projecten foto´s\CFP\DSCN32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2327672"/>
            <a:ext cx="3749675" cy="2812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</a:t>
            </a:r>
            <a:r>
              <a:rPr lang="nl-NL" dirty="0"/>
              <a:t> praktijkschool (CFP) </a:t>
            </a:r>
          </a:p>
        </p:txBody>
      </p:sp>
      <p:pic>
        <p:nvPicPr>
          <p:cNvPr id="40962" name="Picture 2" descr="C:\Users\claudia\Desktop\Presentatie Sotos\SOTOS projecten foto´s\CFP\IMG_55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024336" cy="2016224"/>
          </a:xfrm>
          <a:prstGeom prst="rect">
            <a:avLst/>
          </a:prstGeom>
          <a:noFill/>
        </p:spPr>
      </p:pic>
      <p:pic>
        <p:nvPicPr>
          <p:cNvPr id="40963" name="Picture 3" descr="C:\Users\claudia\Desktop\Presentatie Sotos\SOTOS projecten foto´s\CFP\IMG_558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273" y="1916832"/>
            <a:ext cx="5021352" cy="3168352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1043608" y="5733256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container met hulpgoederen wordt uitgeladen.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</a:t>
            </a:r>
            <a:r>
              <a:rPr lang="nl-NL" dirty="0"/>
              <a:t> praktijkschool (CFP)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Opleiding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met eerste producten voor de verkoop in 2013</a:t>
            </a:r>
            <a:endParaRPr lang="nl-NL" b="1" dirty="0"/>
          </a:p>
        </p:txBody>
      </p:sp>
      <p:pic>
        <p:nvPicPr>
          <p:cNvPr id="41986" name="Picture 2" descr="C:\Users\claudia\Desktop\Presentatie Sotos\SOTOS projecten foto´s\CFP\IMG_55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09947"/>
            <a:ext cx="4340547" cy="3079293"/>
          </a:xfrm>
          <a:prstGeom prst="rect">
            <a:avLst/>
          </a:prstGeom>
          <a:noFill/>
        </p:spPr>
      </p:pic>
      <p:pic>
        <p:nvPicPr>
          <p:cNvPr id="41987" name="Picture 3" descr="C:\Users\claudia\Desktop\Presentatie Sotos\SOTOS projecten foto´s\CFP\IMG_55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87120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</a:t>
            </a:r>
            <a:r>
              <a:rPr lang="nl-NL" dirty="0"/>
              <a:t> praktijkschool (CFP) </a:t>
            </a:r>
          </a:p>
        </p:txBody>
      </p:sp>
      <p:pic>
        <p:nvPicPr>
          <p:cNvPr id="43010" name="Picture 2" descr="C:\Users\claudia\Desktop\Presentatie Sotos\SOTOS projecten foto´s\CFP\DSCN3214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39296"/>
            <a:ext cx="3749675" cy="4389007"/>
          </a:xfrm>
          <a:prstGeom prst="rect">
            <a:avLst/>
          </a:prstGeom>
          <a:noFill/>
        </p:spPr>
      </p:pic>
      <p:pic>
        <p:nvPicPr>
          <p:cNvPr id="43011" name="Picture 3" descr="C:\Users\claudia\Desktop\Presentatie Sotos\SOTOS projecten foto´s\CFP\DSCN3229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386" y="2436713"/>
            <a:ext cx="3932240" cy="272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218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</a:t>
            </a:r>
            <a:r>
              <a:rPr lang="nl-NL" dirty="0"/>
              <a:t> praktijkschool (CFP)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sz="1400" b="1" dirty="0"/>
              <a:t>Timmerlokaal  2007				Confectieatelier 2013</a:t>
            </a:r>
            <a:endParaRPr lang="nl-NL" b="1" dirty="0"/>
          </a:p>
        </p:txBody>
      </p:sp>
      <p:pic>
        <p:nvPicPr>
          <p:cNvPr id="35842" name="Picture 2" descr="C:\Users\claudia\Desktop\Presentatie Sotos\SOTOS projecten foto´s\CFP\DSCN31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27672"/>
            <a:ext cx="4196531" cy="3147398"/>
          </a:xfrm>
          <a:prstGeom prst="rect">
            <a:avLst/>
          </a:prstGeom>
          <a:noFill/>
        </p:spPr>
      </p:pic>
      <p:pic>
        <p:nvPicPr>
          <p:cNvPr id="35843" name="Picture 3" descr="C:\Users\claudia\Desktop\Presentatie Sotos\SOTOS projecten foto´s\CFP\DSCN3197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36" y="2480635"/>
            <a:ext cx="4004350" cy="2676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1656184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</a:t>
            </a:r>
            <a:r>
              <a:rPr lang="nl-NL" dirty="0"/>
              <a:t> praktijkschool (CFP)</a:t>
            </a:r>
            <a:br>
              <a:rPr lang="nl-NL" dirty="0"/>
            </a:br>
            <a:br>
              <a:rPr lang="nl-NL" dirty="0"/>
            </a:br>
            <a:r>
              <a:rPr lang="nl-NL" sz="1400" b="1" dirty="0"/>
              <a:t>Confectieatelier 2013 				Werkplek uiterlijke verzorging 2013</a:t>
            </a:r>
            <a:r>
              <a:rPr lang="nl-NL" b="1" dirty="0"/>
              <a:t> </a:t>
            </a:r>
          </a:p>
        </p:txBody>
      </p:sp>
      <p:pic>
        <p:nvPicPr>
          <p:cNvPr id="36866" name="Picture 2" descr="C:\Users\claudia\Desktop\Presentatie Sotos\SOTOS projecten foto´s\CFP\DSCN3205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22" y="2415386"/>
            <a:ext cx="4308553" cy="3029838"/>
          </a:xfrm>
          <a:prstGeom prst="rect">
            <a:avLst/>
          </a:prstGeom>
          <a:noFill/>
        </p:spPr>
      </p:pic>
      <p:pic>
        <p:nvPicPr>
          <p:cNvPr id="36867" name="Picture 3" descr="C:\Users\claudia\Desktop\Presentatie Sotos\SOTOS projecten foto´s\CFP\DSCN3208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099" y="2364630"/>
            <a:ext cx="4218333" cy="308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</a:t>
            </a:r>
            <a:r>
              <a:rPr lang="nl-NL" dirty="0"/>
              <a:t> praktijkschool (CFP)</a:t>
            </a:r>
            <a:br>
              <a:rPr lang="nl-NL" dirty="0"/>
            </a:br>
            <a:r>
              <a:rPr lang="nl-NL" dirty="0"/>
              <a:t>					</a:t>
            </a:r>
            <a:r>
              <a:rPr lang="nl-NL" sz="1400" b="1" dirty="0"/>
              <a:t>Metaaltechniek 2009</a:t>
            </a:r>
            <a:r>
              <a:rPr lang="nl-NL" dirty="0"/>
              <a:t> </a:t>
            </a:r>
          </a:p>
        </p:txBody>
      </p:sp>
      <p:pic>
        <p:nvPicPr>
          <p:cNvPr id="7" name="Picture 2" descr="C:\Users\claudia\Desktop\Presentatie Sotos\SOTOS projecten foto´s\CFP\DSCN3238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749675" cy="2812256"/>
          </a:xfrm>
          <a:prstGeom prst="rect">
            <a:avLst/>
          </a:prstGeom>
          <a:noFill/>
        </p:spPr>
      </p:pic>
      <p:pic>
        <p:nvPicPr>
          <p:cNvPr id="45058" name="Picture 2" descr="C:\Users\claudia\Desktop\Presentatie Sotos\SOTOS projecten foto´s\CFP\IMG_55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76304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1584176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</a:t>
            </a:r>
            <a:r>
              <a:rPr lang="nl-NL" dirty="0"/>
              <a:t> praktijkschool (CFP)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		</a:t>
            </a:r>
            <a:r>
              <a:rPr lang="nl-NL" sz="1400" b="1" dirty="0"/>
              <a:t>Theorie- en praktijk bij motorvoertuigentechniek 2009 / 2013</a:t>
            </a:r>
            <a:endParaRPr lang="nl-NL" dirty="0"/>
          </a:p>
        </p:txBody>
      </p:sp>
      <p:pic>
        <p:nvPicPr>
          <p:cNvPr id="44036" name="Picture 4" descr="C:\Users\claudia\Desktop\Presentatie Sotos\SOTOS projecten foto´s\CFP\IMG_55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27672"/>
            <a:ext cx="4104455" cy="2812256"/>
          </a:xfrm>
          <a:prstGeom prst="rect">
            <a:avLst/>
          </a:prstGeom>
          <a:noFill/>
        </p:spPr>
      </p:pic>
      <p:pic>
        <p:nvPicPr>
          <p:cNvPr id="3" name="Inhaltsplatzhalter 2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327672"/>
            <a:ext cx="3895601" cy="281225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</a:t>
            </a:r>
            <a:r>
              <a:rPr lang="nl-NL" dirty="0"/>
              <a:t> praktijkschool (CFP) </a:t>
            </a:r>
          </a:p>
        </p:txBody>
      </p:sp>
      <p:pic>
        <p:nvPicPr>
          <p:cNvPr id="46082" name="Picture 2" descr="C:\Users\claudia\Desktop\Presentatie Sotos\SOTOS projecten foto´s\CFP\IMG_55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183492" cy="4775238"/>
          </a:xfrm>
          <a:prstGeom prst="rect">
            <a:avLst/>
          </a:prstGeom>
          <a:noFill/>
        </p:spPr>
      </p:pic>
      <p:pic>
        <p:nvPicPr>
          <p:cNvPr id="46083" name="Picture 3" descr="C:\Users\claudia\Desktop\Presentatie Sotos\SOTOS projecten foto´s\CFP\IMG_56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668" y="1412776"/>
            <a:ext cx="3184723" cy="4777085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1160093" y="6242446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Informatica docente CFP met baby	Installatie nieuwe netwerk 2013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De</a:t>
            </a:r>
            <a:r>
              <a:rPr lang="nl-NL" dirty="0"/>
              <a:t> praktijkschool (CFP) </a:t>
            </a:r>
          </a:p>
        </p:txBody>
      </p:sp>
      <p:pic>
        <p:nvPicPr>
          <p:cNvPr id="47107" name="Picture 3" descr="C:\Users\claudia\Desktop\Presentatie Sotos\SOTOS projecten foto´s\CFP\IMG_56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218189" cy="4827284"/>
          </a:xfrm>
          <a:prstGeom prst="rect">
            <a:avLst/>
          </a:prstGeom>
          <a:noFill/>
        </p:spPr>
      </p:pic>
      <p:pic>
        <p:nvPicPr>
          <p:cNvPr id="47108" name="Picture 4" descr="C:\Users\claudia\Desktop\Presentatie Sotos\SOTOS projecten foto´s\CFP\IMG_56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408040" cy="5112060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1187624" y="6381328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</a:t>
            </a:r>
            <a:r>
              <a:rPr lang="nl-NL" dirty="0" err="1"/>
              <a:t>Dendron</a:t>
            </a:r>
            <a:r>
              <a:rPr lang="nl-NL" dirty="0"/>
              <a:t> werkgroep installeert het nieuwe netwerk.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06072" cy="98508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Doelstellingen (Millenniumdoelen)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3" y="1333214"/>
            <a:ext cx="3744416" cy="468658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nl-NL" sz="1400" dirty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/>
              <a:t>	</a:t>
            </a:r>
            <a:endParaRPr lang="nl-NL" sz="1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nl-NL" sz="1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De hulp/ondersteuning moet direct aansluiten op bestaande activiteiten in de regio. </a:t>
            </a:r>
          </a:p>
          <a:p>
            <a:pPr eaLnBrk="1" hangingPunct="1">
              <a:buFont typeface="Wingdings 2" pitchFamily="18" charset="2"/>
              <a:buNone/>
            </a:pPr>
            <a:endParaRPr lang="nl-NL" sz="1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nl-NL" sz="1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nl-NL" sz="1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nl-NL" sz="1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nl-NL" sz="1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In 2015 gaan alle jongens en meisjes naar school en hebben mannen en vrouwen gelijke rechten</a:t>
            </a:r>
            <a:br>
              <a:rPr lang="nl-NL" sz="1400" dirty="0">
                <a:latin typeface="Arial" pitchFamily="34" charset="0"/>
                <a:cs typeface="Arial" pitchFamily="34" charset="0"/>
              </a:rPr>
            </a:br>
            <a:r>
              <a:rPr lang="nl-NL" sz="1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nl-NL" sz="1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nl-NL" sz="1400" dirty="0"/>
          </a:p>
        </p:txBody>
      </p:sp>
      <p:pic>
        <p:nvPicPr>
          <p:cNvPr id="20481" name="Picture 1" descr="C:\Users\claudia\Desktop\Presentatie Sotos\Intro\afrika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1639500"/>
            <a:ext cx="3749675" cy="4188600"/>
          </a:xfrm>
          <a:prstGeom prst="rect">
            <a:avLst/>
          </a:prstGeom>
          <a:noFill/>
        </p:spPr>
      </p:pic>
      <p:sp>
        <p:nvSpPr>
          <p:cNvPr id="7" name="PIJL-OMLAAG 6"/>
          <p:cNvSpPr/>
          <p:nvPr/>
        </p:nvSpPr>
        <p:spPr>
          <a:xfrm rot="19395777">
            <a:off x="4793531" y="2217020"/>
            <a:ext cx="285750" cy="83450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PIJL-OMLAAG 6"/>
          <p:cNvSpPr/>
          <p:nvPr/>
        </p:nvSpPr>
        <p:spPr>
          <a:xfrm rot="19395777">
            <a:off x="1048783" y="5735846"/>
            <a:ext cx="285750" cy="83450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Textfeld 9"/>
          <p:cNvSpPr txBox="1"/>
          <p:nvPr/>
        </p:nvSpPr>
        <p:spPr>
          <a:xfrm>
            <a:off x="1619672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=  Senegal en Gambia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333214"/>
            <a:ext cx="2047875" cy="12287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620515"/>
            <a:ext cx="2047875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2016</a:t>
            </a:r>
            <a:r>
              <a:rPr lang="nl-NL" dirty="0"/>
              <a:t>: Oplevering restaurant / keuken en hotelkamers CFP </a:t>
            </a:r>
            <a:r>
              <a:rPr lang="nl-NL"/>
              <a:t>en ommuring CEM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819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28998"/>
          </a:xfrm>
        </p:spPr>
        <p:txBody>
          <a:bodyPr/>
          <a:lstStyle/>
          <a:p>
            <a:pPr eaLnBrk="1" hangingPunct="1"/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 err="1"/>
              <a:t>Het</a:t>
            </a:r>
            <a:r>
              <a:rPr lang="de-DE" dirty="0"/>
              <a:t> lokale basketball-team</a:t>
            </a:r>
            <a:br>
              <a:rPr lang="de-DE" dirty="0"/>
            </a:br>
            <a:endParaRPr lang="nl-NL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1763688" y="2132856"/>
            <a:ext cx="3749040" cy="341987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8130" name="Picture 2" descr="C:\Users\claudia\Desktop\Presentatie Sotos\SOTOS projecten foto´s\CFP\IMG_57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78" y="1484783"/>
            <a:ext cx="7827030" cy="4848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738092" y="476672"/>
            <a:ext cx="8003232" cy="864096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Project 2: Centre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d’Éducation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Moyen</a:t>
            </a:r>
            <a:r>
              <a:rPr lang="nl-NL" dirty="0">
                <a:latin typeface="Arial" pitchFamily="34" charset="0"/>
                <a:cs typeface="Arial" pitchFamily="34" charset="0"/>
              </a:rPr>
              <a:t> (CEM)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27584" y="1245918"/>
            <a:ext cx="3749675" cy="4572000"/>
          </a:xfrm>
        </p:spPr>
        <p:txBody>
          <a:bodyPr/>
          <a:lstStyle/>
          <a:p>
            <a:pPr marL="0" indent="0" eaLnBrk="1" hangingPunct="1">
              <a:buNone/>
            </a:pPr>
            <a:endParaRPr lang="nl-NL" sz="1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SOTOS heeft in 2009 gebouwd: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- Een Informatica lokaal, met ICT netwerk door  </a:t>
            </a:r>
            <a:r>
              <a:rPr lang="nl-NL" sz="1400" dirty="0" err="1">
                <a:latin typeface="Arial" pitchFamily="34" charset="0"/>
                <a:cs typeface="Arial" pitchFamily="34" charset="0"/>
              </a:rPr>
              <a:t>Dendron</a:t>
            </a:r>
            <a:r>
              <a:rPr lang="nl-NL" sz="1400" dirty="0">
                <a:latin typeface="Arial" pitchFamily="34" charset="0"/>
                <a:cs typeface="Arial" pitchFamily="34" charset="0"/>
              </a:rPr>
              <a:t> leerlingen samengesteld en geïnstalleerd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- Een groot leslokaal / mediatheek</a:t>
            </a:r>
          </a:p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SOTOS bouwde in 2012: 3 Nieuwe leslokalen, ter vervanging van  de bestaande noodlokalen.</a:t>
            </a:r>
          </a:p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In 2012 financierde </a:t>
            </a:r>
            <a:r>
              <a:rPr lang="nl-NL" sz="1400" dirty="0" err="1">
                <a:latin typeface="Arial" pitchFamily="34" charset="0"/>
                <a:cs typeface="Arial" pitchFamily="34" charset="0"/>
              </a:rPr>
              <a:t>Sotos</a:t>
            </a:r>
            <a:r>
              <a:rPr lang="nl-NL" sz="1400" dirty="0">
                <a:latin typeface="Arial" pitchFamily="34" charset="0"/>
                <a:cs typeface="Arial" pitchFamily="34" charset="0"/>
              </a:rPr>
              <a:t> een uitgebreid leermiddelen- en boekenpakket</a:t>
            </a:r>
          </a:p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Het CEM ligt tegenover het CFP en hierdoor kunnen ook zij profiteren van de  waterput. </a:t>
            </a:r>
          </a:p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In 2016 is het complex ommuurd ter voorkoming van vandalisme.</a:t>
            </a:r>
          </a:p>
          <a:p>
            <a:pPr eaLnBrk="1" hangingPunct="1"/>
            <a:r>
              <a:rPr lang="nl-NL" sz="1400" dirty="0">
                <a:latin typeface="Arial" pitchFamily="34" charset="0"/>
                <a:cs typeface="Arial" pitchFamily="34" charset="0"/>
              </a:rPr>
              <a:t>In maart 2017 een uitwisseling met 10 </a:t>
            </a:r>
            <a:r>
              <a:rPr lang="nl-NL" sz="1400" dirty="0" err="1">
                <a:latin typeface="Arial" pitchFamily="34" charset="0"/>
                <a:cs typeface="Arial" pitchFamily="34" charset="0"/>
              </a:rPr>
              <a:t>Dendron</a:t>
            </a:r>
            <a:r>
              <a:rPr lang="nl-NL" sz="1400" dirty="0">
                <a:latin typeface="Arial" pitchFamily="34" charset="0"/>
                <a:cs typeface="Arial" pitchFamily="34" charset="0"/>
              </a:rPr>
              <a:t> leerlingen rond gekozen gemeenschappelijke thema’s.</a:t>
            </a:r>
            <a:endParaRPr lang="nl-NL" sz="1400" dirty="0"/>
          </a:p>
          <a:p>
            <a:pPr marL="0" indent="0" eaLnBrk="1" hangingPunct="1">
              <a:buNone/>
            </a:pPr>
            <a:endParaRPr lang="nl-N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692696"/>
            <a:ext cx="3787632" cy="2527238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708" y="3429000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Le CEM</a:t>
            </a:r>
          </a:p>
        </p:txBody>
      </p:sp>
      <p:pic>
        <p:nvPicPr>
          <p:cNvPr id="49155" name="Picture 3" descr="C:\Users\claudia\Desktop\Presentatie Sotos\SOTOS projecten foto´s\CEM\IMG_55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68221"/>
            <a:ext cx="4225951" cy="2817300"/>
          </a:xfrm>
          <a:prstGeom prst="rect">
            <a:avLst/>
          </a:prstGeom>
          <a:noFill/>
        </p:spPr>
      </p:pic>
      <p:sp>
        <p:nvSpPr>
          <p:cNvPr id="5" name="Tekstvak 5"/>
          <p:cNvSpPr txBox="1">
            <a:spLocks noChangeArrowheads="1"/>
          </p:cNvSpPr>
          <p:nvPr/>
        </p:nvSpPr>
        <p:spPr bwMode="auto">
          <a:xfrm>
            <a:off x="971600" y="5445224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600" b="1" dirty="0">
                <a:latin typeface="Perpetua"/>
              </a:rPr>
              <a:t>					Nieuwe ‘</a:t>
            </a:r>
            <a:r>
              <a:rPr lang="nl-NL" sz="1600" b="1" dirty="0" err="1">
                <a:latin typeface="Perpetua"/>
              </a:rPr>
              <a:t>Sotos</a:t>
            </a:r>
            <a:r>
              <a:rPr lang="nl-NL" sz="1600" b="1" dirty="0">
                <a:latin typeface="Perpetua"/>
              </a:rPr>
              <a:t>’ leslokalen </a:t>
            </a:r>
          </a:p>
        </p:txBody>
      </p:sp>
      <p:pic>
        <p:nvPicPr>
          <p:cNvPr id="1027" name="Picture 3" descr="C:\Users\Hans\Documents\noodlok cem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01" y="2276871"/>
            <a:ext cx="4452587" cy="333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/>
              <a:t>Leslokalen noodgebouw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Le CEM </a:t>
            </a:r>
            <a:r>
              <a:rPr lang="nl-NL" sz="2000" dirty="0">
                <a:latin typeface="Arial" pitchFamily="34" charset="0"/>
                <a:cs typeface="Arial" pitchFamily="34" charset="0"/>
              </a:rPr>
              <a:t>(Centre d’ </a:t>
            </a:r>
            <a:r>
              <a:rPr lang="nl-NL" sz="2000" dirty="0" err="1">
                <a:latin typeface="Arial" pitchFamily="34" charset="0"/>
                <a:cs typeface="Arial" pitchFamily="34" charset="0"/>
              </a:rPr>
              <a:t>Éducation</a:t>
            </a:r>
            <a:r>
              <a:rPr lang="nl-N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dirty="0" err="1">
                <a:latin typeface="Arial" pitchFamily="34" charset="0"/>
                <a:cs typeface="Arial" pitchFamily="34" charset="0"/>
              </a:rPr>
              <a:t>Moyen</a:t>
            </a:r>
            <a:r>
              <a:rPr lang="nl-NL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460" name="Tekstvak 5"/>
          <p:cNvSpPr txBox="1">
            <a:spLocks noChangeArrowheads="1"/>
          </p:cNvSpPr>
          <p:nvPr/>
        </p:nvSpPr>
        <p:spPr bwMode="auto">
          <a:xfrm>
            <a:off x="971600" y="5445224"/>
            <a:ext cx="80648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600" b="1" dirty="0">
                <a:latin typeface="Perpetua"/>
              </a:rPr>
              <a:t>Gymles bij 40°C 			  CEM klas met mentor</a:t>
            </a:r>
          </a:p>
        </p:txBody>
      </p:sp>
      <p:pic>
        <p:nvPicPr>
          <p:cNvPr id="50178" name="Picture 2" descr="C:\Users\claudia\Desktop\Presentatie Sotos\SOTOS projecten foto´s\CEM\IMG_55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00" y="2483908"/>
            <a:ext cx="4441975" cy="2961316"/>
          </a:xfrm>
          <a:prstGeom prst="rect">
            <a:avLst/>
          </a:prstGeom>
          <a:noFill/>
        </p:spPr>
      </p:pic>
      <p:pic>
        <p:nvPicPr>
          <p:cNvPr id="50179" name="Picture 3" descr="C:\Users\claudia\Desktop\Presentatie Sotos\SOTOS projecten foto´s\CEM\IMG_559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27" y="2608738"/>
            <a:ext cx="421246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Le CEM</a:t>
            </a:r>
          </a:p>
        </p:txBody>
      </p:sp>
      <p:sp>
        <p:nvSpPr>
          <p:cNvPr id="19460" name="Tekstvak 5"/>
          <p:cNvSpPr txBox="1">
            <a:spLocks noChangeArrowheads="1"/>
          </p:cNvSpPr>
          <p:nvPr/>
        </p:nvSpPr>
        <p:spPr bwMode="auto">
          <a:xfrm>
            <a:off x="4929188" y="5445224"/>
            <a:ext cx="378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600" b="1" dirty="0">
                <a:latin typeface="Perpetua"/>
              </a:rPr>
              <a:t>Bestaand leslokaal CEM</a:t>
            </a:r>
            <a:r>
              <a:rPr lang="nl-NL" sz="1600" b="1" i="1" dirty="0">
                <a:latin typeface="Perpetua"/>
              </a:rPr>
              <a:t> </a:t>
            </a:r>
          </a:p>
        </p:txBody>
      </p:sp>
      <p:pic>
        <p:nvPicPr>
          <p:cNvPr id="51202" name="Picture 2" descr="C:\Users\claudia\Desktop\Presentatie Sotos\SOTOS projecten foto´s\CEM\IMG_56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268539" cy="2845692"/>
          </a:xfrm>
          <a:prstGeom prst="rect">
            <a:avLst/>
          </a:prstGeom>
          <a:noFill/>
        </p:spPr>
      </p:pic>
      <p:pic>
        <p:nvPicPr>
          <p:cNvPr id="51203" name="Picture 3" descr="C:\Users\claudia\Desktop\Presentatie Sotos\SOTOS projecten foto´s\CEM\IMG_567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769" y="1628800"/>
            <a:ext cx="4320481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pPr eaLnBrk="1" hangingPunct="1"/>
            <a:r>
              <a:rPr lang="nl-NL" dirty="0"/>
              <a:t>De landen: Senegal en The Gambia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843808" y="5589240"/>
            <a:ext cx="3744416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nl-NL" sz="1400" dirty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/>
              <a:t>	</a:t>
            </a:r>
          </a:p>
        </p:txBody>
      </p:sp>
      <p:sp>
        <p:nvSpPr>
          <p:cNvPr id="7" name="PIJL-OMLAAG 6"/>
          <p:cNvSpPr/>
          <p:nvPr/>
        </p:nvSpPr>
        <p:spPr>
          <a:xfrm rot="19395777">
            <a:off x="5650648" y="3745740"/>
            <a:ext cx="285750" cy="5715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PIJL-OMLAAG 6"/>
          <p:cNvSpPr/>
          <p:nvPr/>
        </p:nvSpPr>
        <p:spPr>
          <a:xfrm rot="19395777">
            <a:off x="970127" y="5833971"/>
            <a:ext cx="285750" cy="5715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19672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= </a:t>
            </a:r>
            <a:r>
              <a:rPr lang="de-DE" dirty="0" err="1"/>
              <a:t>Sindian</a:t>
            </a:r>
            <a:endParaRPr lang="de-DE" dirty="0"/>
          </a:p>
        </p:txBody>
      </p:sp>
      <p:sp>
        <p:nvSpPr>
          <p:cNvPr id="1029" name="AutoShape 5" descr="data:image/jpeg;base64,/9j/4AAQSkZJRgABAQAAAQABAAD/2wCEAAkGBxMTEhQUExQVFhUXGRwYGBcVFxccFxQcGBcaGBgVFRgYHCggGRwlHBgXIjEhJSkrLi4uFyAzODQvNyguLisBCgoKDg0OGxAQGjUmHyQtLCwsLCwsNCwsNCwsLC0sLCwsLCwsLCwvLCwsLCwsLCwsMCwsLCwsLCwsLCwsLCwsLP/AABEIAMkA+wMBIgACEQEDEQH/xAAbAAACAwEBAQAAAAAAAAAAAAAABQECAwYEB//EAEYQAAIBAwIDBAUIBwYFBQAAAAECEQADEgQhBRMxIkFRYQYygZGxFCMzUnGh0fAVFkJTVHKSYpOipNLxJGOUwdMHQ4Ky4f/EABoBAAMBAQEBAAAAAAAAAAAAAAABAgQDBQb/xAAwEQACAQIEBAQGAgMBAAAAAAAAAQIREgMhMVEEFEGhE2KR4SJhgbHR8DJSBRVxwf/aAAwDAQACEQMRAD8AdW9dfLOg05xULiyp2mEoNi/YYsCx69nHfxrbTam/jdztiQkqVtnYy37LICZAUgDI77x0p7p0OK7fsj4CtMD4VilJ1ZlVKaHO3NRdycBeyAMGNphnJORYC0SpHTu6BsWBxrG/q78IeURJ3+b3Cw0uQO8Qow6nznbqMD4VV08RVYWK4SUmKUU1Q4K7rtTvAfqSvYHSCBO09wJ794G4pvwvXultmu27lztkdlAWABJnEKJGIJnvgASWArpcB4CgCtePx6xIOKj+1MuFwrhJSr++oobiREzpXlfWCgHcmFCGIaSV32ABJPSrvxADCLDHPpCHsz05krK+tb8xm3cjGmtSBXn3s10Wwj0fEXdx/wAMVXaQQMt1JMEwuxABBjcGo/SbkgjTjHedmkbKYPzYiMiDE+qYmIp9gfCjA+FVcx0WwlscTyDE2IxMDZoYZlS88vZYGXQ7GpbXt0XTg9euQiATv811MCB3g74nanOB8Pz+RUMI60rmKi2MLADKCUAO8iBtBI2MCRt4VflL9Ue4Veipue4URTlL9Ue4Ucpfqj3Cr1IFFz3CiM+Uv1R7hRyl+qPcK1wPhRgfCnWQUMuUv1R7hRyl+qPcK1wPh+fyDUER1orIKIz5S/VHuFHKX6o9wq9FK57hRFOUv1R7hRyl+qPcKvQBRc9woinKX6o9wo5S/VHuFa4HwowPhTrIKIy5S/VHuFHKX6o9wrXA+H5/INQykdaKyCiM+Uv1R7hRyl+qPcKvRSue4URTlL9Ue4Up16jmHYd3d5CnNJ+IfSN7PgK0cNJ369CMRKg30904L/KPgK15x8ev31kLWITwKgj3CprliXRk0y08jTnN4/nxqhNRRUNtjFPG+OppigZWbIEjGNojrJ86W/rra/dXP8H+qvH/AOoHr2P5X+KVyk1ylJpn1v8AjP8AEcNj8LDFmnV167Nr/wAO3/XW1+6uf4P9VSPTa1+6uf4P9VcPNE0r5G7/AEHB7P1O6Pp1bP8A7dz/AAfjU/r3b/d3P8H41wk0TT8WY/8AQcHs/U+icO9L1vXVthHBadzjGwmTB8qeE1819FT/AMXa+0//AEavpNWpNrM+Y/zPCYfC46hh6Wp93+AooopnkhUgxUUUAXN0nrU84+NZTU07mM05x8aoxmooobbAKKgMKmkIKAaKKALm6annN41nRTue4y/NPjVWaaiihtsAooopCCk/EPpG9nwFOKT8Q+kb2fAVo4b+f0IxNDpBZytp5KP/AK14hTPS+on8o+AryarTkEsOnwrRxeFX4kv+jRhRRNC7155Rx/p7xG9Zazyrty3kHy5bsuUFInEiYk+81yv6xaz+K1H99c/1V13py9tWtc6zzNmx+cZMd1n1es7dekedcx8p0v8ACf5i7+FexwvF4OHhKMlmvl8zLiY0IyacvuYfrFrP4rUf31z/AFUfrFrP4rUf31z/AFVv8p0v8J/mLv4UfKdL/Cf5i7+FaOf4fbsRzGH/AG+/4MP1i1n8VqP765/qo/WLWfxWo/vrn+qt/lOl/hP8xd/Cj5Tpf4T/ADF38KOf4fbsHMYf9vv+D2+i3GdTc1VpLmovOpLSr3HZTCMRIJg7gGvo1fP/AEavac6q0LenwaTDc52jsNPZOx22r6AK8vjcWGLiJw0p+TThTUo1TqFFTBmIPuNV37gfd49KyWy2OlSahmj/APKDabz89o89vDpU8uPGfOnSgZlAm2/X4HyqZI6/cD8N6tUMwAkmB4mlUKEZ+AP3j3zRB8Y+z8f9qtUgUV2ChQp7I6VKn7qvgfCoNo+B/P8Av99PN6hQiipxP+/58jQykdamgEUUUUAFFFAFABRVsD4Ucs+BooxlaT8Q+kb2fAU6wPh+fyDSjiFs8xtj3fAVo4ZO/wChznodPpfUT+UfAVdlkR41TS+on8o+ArWvVY0J0XrM7VewhZttv+wpjYQAbd+9WCgdABWKPC6VYHD/APqFwu9cNjlo9zEPkVExJWJ8OhrjP0LqP3Nz+k19m1bQp89vfS4eFceJioyyM+JwscSVzZ8r/Qup/cXP6TR+hdT+4uf0mvqtFZriORhuz5V+hdT+4uf0mj9C6n9xc/pNfVaKLg5GG7Pnvozwq8mpts9pwomSymB2T1r6CqgRAG3TbpU0UXM0YWEsONEXa6T1qecfGs6KLnudjTnHx+FUJqKKG2wCuU9LrVu7esoWsZ2le7ydWD8nvK3Ykt0zSPAwGJjeurrHU6W3cAFxEcAyA6hgD4iRsaIujBM+e6TjrratppwdNaFhr8FrJgteuLipvlQbAKz2BMXFiNpZXOM6wi5cFxbZS9prK2gisHuXBa5ylmE4zdIEb9jr3V2N3TI2OSK2O6yoOPmsjb2VPIX6q+tl0HrfW/m8+tVeth1OOselWqe5nIKl745BNjdLOe6gNzuYCikyMe106E5/rZfQI51du7lpzeuKltGW07m3bs21gg4F7vR2B7BlgCa7C9obbZ9nFrgKs6dm4QRE5r2pHcZ2rx8N4FbtFyWe6zqEJui36ok44oirBJJJiSTuarxB1RyrcWv6jPTXbmYbUaa32hYzkE37ynkEriEtKOpO5E19AZp3rz2tHbUgrbRSIghVBEAgRA8CR9hreolOom6hRRRUkhUg1FFAFzdJ/PjU85vGs6Kdz3GX5p8aUcQunmN7PgKaUo4h9I3s+ArRw0nfr0OeJodTpfUT+UfAVpNZ6UdhP5R8BWXEeHpeUB8hi2asjFWRgCAykHqAx67b16nUZppryuqsplWUMp+sDG4B3jce+taT8A4MbBcu3MbcJcLPODHIryycLe4HqQDA2ERTmh0WSA+d6/it3U3tY7at9HotHcFmbSg3Ll0EBmclSQoYgAAbyKwsekdy3oOYb1vVX3uGzYe2rKL7k42ywZV3HVo27PUmnHEPRK4l69d02tuadNQ2V+0tu2+Td72mb6NjuSYO58gKX6L0DsKLK3mN+3ZtsqW7ijHK45d7zb9pjMeEAV52PJVpI7q1oWWuPaizw3Xm7d5mo0957C3AB2i2C23VYjq8geVZXvSHU29AbZu5asXNQjXYBwXTMxuXSAI9UKo83FOl9B7S8xUc27T37N82lQYjkgygM9GMEnuijU+g9t/lkXWV9W3aYKCbSZh3t2xP7RAk+Q8K4VgV8AifjOo5mjs3L+pT/hFv3msWhcuM90jFWARsQB5R08apb4/qjoCV1DNcva0abT3GVBdClgPnEUQrbNsRMEeIrqNT6K3vlV3UWdXcsG6qLgtm04VLYAVQbkx47Ruapp/QlLfyfG5cJs3X1BZ1DG9euAAXHgiMSBsP/wBp1iOsRT6cekV9HuDSvjb0eD6hoBLl3VVsAnvwLMY8q7ufDpXJn/070psPbdc7z5FtS6jml3JYuBMCO4eVdRprBREQkkqqrJEFoUDIjumJqJUpkc5W0yNKKKX2ONWHkhxAbCT0zBgpPiNp8MgOu1RQgYUV5L3ErahTlORKjHeSEZyNvJGrKzxFXGQbs7zgrMV6SXYCFiRPt32MNRbKjBvMYVDMBudh50m1XD9XzHKMRJGJLmFUFIUW4Kzs8mJ3G5mFwVdW1zFnQQekAwck2UlYnlF2j1pKztVKA1FdWPUvKdgR+e/7K0pH8l4gQoJSOxkcR9abkSOoHq7Ebb+NW4ib1q3aJtZufpWAchOzL3FUbmDJxG56CiwKQf7X8Dqiue1PG7qqxt2GbER2y/UIIj5uWGTQTP7JjfatD6QP2/8AhrhxyxjPt4soHVNpBY//AA86VrE40HtFVtkkCQAY3AMgHvAMCfcKsBUkBRVsD4GjA+BooxlaKtgfA/n/AGPuqGEddvtooIiqc0eP58fsqH3gdR3/ABG/T/etBTolqIrcO3w8/spRr0HMbYd3wFOAo8KUcQ+kb2fAVo4Z/Flt+CMRZHVaU9hP5V+Aryvxe2lzl3Dy2JITOAt2ADKtMd5EGD2TttXk1urvodOLSZW2Qm62JYpDWQCoHUwz7eALb44t4bvFr15cG0RKM1tGFwMR2y2RZWtxiqqJPi4r06pPMpJ0OnVpggyDuCOh75rDiGqFq1cuHpbRnP2Ipb/tSHTcb1CWla9YCwEDN20VSxg9nAwqgeJO4Ed9LfSnQavX2D858k0wtcxsHJuajKzkbbnsqloElTlJMEwBFQ5LoUlnmP7GvF+xp7oEc22l2JnEXEDY/f8AdVq470T4ZfsW7KNeTVaZraP843b0uVsNCSSr2idv2SNomK6y1Yt9VVYPgBv391eZjus6su2K69vc1BqQa5XS+iroltBdELgWIEMxVVUgmDkgxMKfrmegq1v0avAQdS5GCIZLEbYZkAmQdrpUzsbo27IrnSO46Q37e51TXSetTzj+e+uNbg11XSbphRbF1kLKPnLvQLlIkhlBXcBo7q9Op4VdVrbZKQttbZLuYJ7SyEIguSUgtlMRsdzf1HbHd+nudQ15tzXP2vSBot8y0c7ihgqwIyHZG7HwO/2bb15tHoNVirB7JJ3YSShy2bERA93QFdpkQli8wXC7pyzZEQts5BXEsgC7kTiT06Uv+sEodX29zZvScSSLTFQSpIiZ7JH2CCRv+1A868up1FiC3yZ5Uk7EjoA4JCsMpL9D4eQromsSkMFzjrjIDEbsAfPeqcP0JUHsAAxtkXMgCTkwB69B3eUwBJPQXwUrX99TE8Js7JgIUSDk2YJJH0k5bguOu4YjpS2xrYLK1nsi4UXHmIkG4ey2/wA4TCnFgF3J6QT0CKomABJkwOp8TVdTp81WMZViYdA6kMuJlSRJ69/f3iRTw3mJyTa2Etr0puPyZsEM2HNEMRbytF2YgqCoDADvkBtp2O+l4kzuGCNbMhiXW46oWtwX5YxkwRbIGwLMZO84X/R4nILexJEA4fOAHlhsnzBaeWPDcyZrz2eBi9LLqWMB0yRiSTcILMe0SsALAn9hD3RVeJ1HHc6izrLhVWYlSQJHgSOm/fV7y7MGcgkRCzO48ek1zVzgTQRcvspLbMCQO0wYKgZzEMCAOsNE014RYKAlnF0MdiARCyYg5mTv18hQp56/cmcaMvp9LCsDiMu62mCjshdlk77da1N8D1tj5SR7CBRqryqGKySo8fdkAJA899u40q1nG+X+7ZQJLBnhlzVcrYVGLesZ6AQN4M1FjfzGpV/kNgzHoI/mG/ltP20JcYGGH2Ebj2+FJj6UWtjDgdcmUREooaCwJBNxem/iBVbnpNagKbdwMRIWLZMjlmID9RzUPcOu9K1jTTdKHRG6T1qrao925/PXwrndP6VIyk4OCCQYxOwLBSBIYlsDtBI7461vp/SOyxATNpbGYWBLosmW6TetEQDs4NVSS1IcXWg5OoY7biepjbz3+wR7qHWdyT/sZpPxZL4uq1o7YEBcjBMN+wO+Sm5yG37PU+W4utxuksFDBjLMvzQxWIxG0Q5Jk7tP2FW9B+G6VZ0QWKmucC61x9JEHfFQhnsmMbqEiQSYbuKd8mvfobmoQudRjjl2Ssdkb+2Ngd9xl5TUOLHZnRDSk/EPpG9nwFNUaT+fGB9vQ0q4h9I3s+Artw6pP6HGeh1OnHzawY7I38Oz13pfw+9qgy271tW3M3rbAJEEiUMMrTiIGQjea3u6dnt2sCoZSjDIEjZYggEHv8aTargl8By2quHJiRi11cMo2EXOmxgd2VenOdqbaGkNeKuW7CwYILAzi8H1Gju/JBEg8px/Ta9mtLYa4yqOltsQGyJ7ctuoGIGUiBv139a8Oa2cn1AgkjG4SEcl7bKsFo/YuDbrzTMxBacLvotwWhcQupJKKwlAxyC4ySFAYAT3R0rzvFcpZvJvpkacHFeDJTSTpXJqqzVBRxJ9O9m6TexxPbJsXFAa9dhmBIU3ENy226mABJMAEeSzpVLsF1ZyRu0qrdhDYVRcEG4Y2dTBkbyJO9dCnoxpbkkEuCd8WWNw5hsAMvpWO5J7VZt6IJlKvcBxZS4btMHYMchEEzPd+0a642FJuqRyuE/DHW2bTHVM6sSoBS4M25nL72MDO8o3HcpmBXQ3XxAJmCYAES0KzGCxAEKrHcjpWH6pWu9nAUygDABDml0kSO9raneeh6TXq1tkMFRpKrBUnZpiMpWIJBI2jqfGuPhKHxYnoS3UXarX2C8ovMZA0GElYAnFiZgzGw3g1jc1zkgYNs+zIG27QxcHEgQuWQIInbyr0hGVzisLOwUJgVw3Yn1s89o6RG3UhRpdfrRHMtTtbBAXqRlzX7JJE9mB3e2m54fSPcLWs6nTJaRQAGZupJjckmSTPeSSa4nS8P0gywvt80TabK0pVGFwcy3irZS7W3uEDeGBMACnHy/V9mbIHQsAGMgoWIBnbE4jxY9O+vLa0bXLsfJsATJuTdVhnndfdTucrjAb7cxx0Jnmp/JFJMx5dmEQakE5BS2BObAOASC3aPZcL6wDDvNe7ht0LnyrgugksItv2mhYUYsQCwIbP1T1AI6e39X7cAG2sgkqIYBTLsCu8ghrjGfPaNo30XDOUIQYrt0LMYAAVQW9VQNgo6TtFDm2Xaty2q1xRgDidphmgvvGNsQc37427vGvWoSdyY8I399I9ZwbUF2dLuBgKAuY7KO7ANuQSQ7KZHdPiKwTg+rmG1BAwXvcmfnMl3PfNs5GTtAiKK5Z9yXGNMmNb+mm4XkdpsgIGYOHLhXJ2XGTjHWTO5FK19FVCqovXIAA84ACiCehgR4b9K9ei4U6OrPea4Qf2tz6jLA7huwJgCY3ptUSm9wcskkJ39H0K3ELNi7IYG0C3dN0AEb9+M9QqqB0msX9HTGJuuy79YBWbYthgQIMBVIEDcTT6gCpuYlJoQpwUJcRyzbNlsJkwohiBJJC7t3ya9vEtVZVVa4pYdqOwWK4qSzREiAD032pngfA14+IcMW6BkCYPQloMggqQCNiDBHfO81WbZXwy1y+x4n1umUrlyxJaDA6lSzOduzshk+YrPU/I1Znd7YyUhizAgL2TENIVdl9oFbngVokk2YbxDuBuMTEH6uQ6eIrHU8F07GLgZNzkhbs3ASNjl1XsghQRHhVJh4T6fvoe1XsO/ZClpIzVejR2l5gEBoG6zMd0Vr8m8CAP5VkdOnuXu/ZFZ2eH203QEQ2UZMQWMgsQTBaCRJ8vAR6SSekjz28PPzipdOncV7QKsbyT4k+Q8B09lVuwykQCCDM94I3G3trNbwZsT3TvicWI2IDEQSJ3AmPYa3t2gDt30UUddSG22Z2rYEgEmdySxYk7Ddmk9APdUzuJ7pmekfb7vvrx8c4p8mVCUZs2xAE7HEtkxgwoAknuG/lS/WekNtrbwl04N9VIm3jcWQzCVY4j/5d3Wmk30Ksk82N0AGQHQDIQSBB6d/l7orw60Q5nfp8BXiscctWwwZXJDOzFVEBpBPLVWMIAX757B6k17eIWTzG2Pd4+ArRgL4qfvQnHWdV+7jziGne5pSluM2RQMmZR3SCy7jadxXi0VkpbulxfSCoCXbnNUbmOQwlnBLx2u1MCOlO9L6ifyj4Co1VgOhU9D5kEEGQQRuCCAZG+1ehPOLiQjm9XqrZKjK4GKshxQkhbjBGFwFTh2lG5AjEnoGpZrOHWWuljqVGTo+AYyRNpcT24xYWokAGCdyJBY3+FW7rLIaE3nJpZg+YyJPbhhl2p3P21LcBtQAMxDKwORY9iYBLzI3I9vkI8eqXU0NJdRYeDZm6iauWcAsBBKAKEDKA0rJWSe8qOmNetuBtLNzmyYsSSCQcmuswgtEEXFH2Wk8BHv0PDEtAhC+/XJix6kzLSe816Wtn6zD+n8KPEl0YqLf99CvD0a1aRGfIosZEdY2kyT3edaOwYePnOxrz63Scy09vIjNGSYBjIETECetKbfo446ah1G8qoOJks3QsT1O8knaOnRKT3JcVuMRe+dwEDtHYN2zKB+ZjH0f7OU9du6t9TCqTA6jc90mMyYOwkk+QNKP1fuEtlqbpBLEBSyhZjwbfYR7TW/E+Ctda03Mg259ZQTJa22Q6QRyz/V7DTlmsx2wNzbe4oII/9xYyYLOWK3lKgExjIHQh+vQ14bnD9Rzbty3dXcgAMSAnZtS6wPWIVgQZ9YRG+UpwW/BnV3CYAG7fVIb9rqxIae7oO6qWvR+6IBvyobICGMGPNz3lt++d996LiqpJpMh9Nr1X6QNs0hWAZma5nILrAA37xttFOuF85LYW4ys0sSR35OzAdO4ED2V4NRwu61xn52M4rChh2VZ2Ew25+cI8DEkeGvCdBctFs7ualVCrBhMS0kSx6goI/sT3wE51IGxvH8iqEzUUVDbYgoquRPQe8/DrRiT1PsH49aKbiqGf2+40C53wfz5dakCstbqktW3uXDCIpZjuYCiSYG52oy6Bmek3ievuqecaS8N48l25yzbvWXKcxReQLmgIBdSGI2JEgwRI2pkt9CMgylfEEQfKabckM51OKa5OaSj3NziGt7CDcMDFFO6rbE9sDbxNbXuK6vf/AIfLdxGDDKAMACxgCSZYx5A08OoQKGLriejZCD9h6VNy8qkAsoJ6AkCY6xPWm5tjqc/rtRquSjorK5Z8ktp68ThPMQlC2x3EdxYDerpxLVs8CwAuR3ZXG2dtQOsEw1xpEiLdPOeshclyIkCRJHiB3isuH65bylkmA7pJESbblGI8slO/lSr8h3boRcN1OpM52XD8ktliQBdwQtgjPy5Zi3THcGepNW4XqNSSovW2YFlAZlOy9ouT2EjfEdpRPmN66SinePxGtCt4dloAkg9w3JWN/uFJdL8sQYlUZjOTwmPqGIXIECSgjeSrkneS8opKbJqznr7a4ZFbdomCIC2wrmUKsZaSZVpmIBESa9uvvHmN7PgKaUn4h9I3s+ArRw825/Q54jyHHEtA96xbW3ca2QA0qzLJ5bBd0M7MVaNwcYrbgdu4tqL2eZZj84yswBY4glAF6R0r16QyigdQqyPCVET4VtXqN9BJCq8oDsAIE1WrOpLMYPU1BEV4c/5NlkUUUVIBRRQBQAUVJU+B91Zq4PQyP7Ks0f0giqUJPRFKLeiL0TUtiJ2uN3ABY3ierViLZ/a3OxxjZfb1J91U8NrVhblVl1eem/dtWObkyuOO3We17e73Vo1oEz07tiQIHQEDqB51cCpbitB1itO5kOZ/ZHlBMde+d+6oGnJ9Zyfs7I3+zf763oAoufQVzMSrjoQR4Nsf6h/3FXtvM9xHUeH41rgfA1nd0+XcQe4jqPz4Ua6jqnky1eDjqXGsOLSW7jEQbdz1bikjNJ7iVyAJ2mJr1qxA7Yg+IBj7fL7Pt8KBfWYn7j+FKjQWS2OHvcD1LWr6WkvWtORajT3byXHbC4Gui2S7qilBiFZoJ6gCtdB6MO120btoiybxvOlz5P1t2eXam3YUICzNJAy+jEneK7M318fuP4VK3ge/7j9tVex0nsfP7noxqALZNouuN/5lPkxW096+z9oXwUCm2VXJASMTA3rw8Q0SAX9KVS/ccafS23Z0a7YARFZAjAOcSXuZKuJEkkRFfTPlK+fuP4UM6gzG/ScTPviqvew6T27HE3eDag6pLnyfZNTmSvyYKyIrLYZWJ5xIAthgSoG4Cnu6j0Z0DWNLZtP66pLx9diWuGR17TNXvF4ef9J8vLzFSbomN/6W/Cpbk8qCcZvKnYvRVc9p3/pPn5eR91QLomN/6W/Cpo9hWS2L0Vmbw8/6W/CpF0ef9LeE+FKjCyWxek/EPpG9nwFM/lA/tf0t+FKuIOOY3Xu7j4DyrRwyd/0IxISpoPW4PZuhXZSLmCjmIzJcAA2AdCDHl0r2ae0LVvEMzBQd3Msdydz9prw3eLpZ5S3FcK1vLmBSyCMRi2AJXr1IA8963bWLcsi5bMo3Q9xEnceW3Xvr08VuMGyEZLeb8j76qTVQaJrxW29SyaKgtUOYidgehbafsnrQk3oNZ5It5Dc1BMCZEeUt1MbYgzvNUffbu/a8WM9D/Z7475322NsaukY65sdEtSbd8kksJ+qvhBBybz26Db37am+x61mBRSeLJg5VNOafyPvqhNRRUtt6iCiiikIKkGKiigDRrpPWjnGs6KdzGac4/kVRmmooobbEFFFFIAqQaiigDQ3SetHONZ0U7nuM05x9/lVGaaiihtsAooopCClHEPpG9nwFN6T8Q+kb2fAVo4b+f0IxNDqtL6ifyr8BRqW7J3jzgH7jtSDinHrmnX6FSi2wwuPcxV4WSiwh7XcFJBPdNNLhucoc0Kr5HIISVG7RBIBO0dw+wV6eLWMHIEyi3AfWO3mg+IrNmHdHnK9fP1tqiKkCvKePJ9Edbn+pEBz7fHYd0RsB9tZrZAMxv495+0net8D4H3UYHwNRKcnqFzKAVNTifA0ERUUJIooooAKKKAKACirYHwNGB8DRRjPHxPiCWLTXbhIVY6CSSSAqqB1YkgAedeLSccJfC9Yu6eULq102yhVYylrbsEIBBho2mr+kvDLl60otxzLd23dUPIVjacPgxAMSAd4pBxTgmsvnUtibQuadrYtNqbjhncqCxX6O2MAwGI/aJPlaiqZjSR0+t4iltC0hiFDBA6BnDEKpXJgIJIAJMb1dOIWS/LW7bNzfsB1Ldkw3ZBnYgg+EVzl7gl+9eNx0RFL6YBA+RWzp2e7BOMFjcKiOkDrtvh+qt42bKSiXQuouXLikzz79tlVgQJIBuNv3YrRatwojqrPELL54Xbbcv18XU8uOucHs+3wq2j1tq6uVq4lxZjK2ysJ8JUneuKPozqOXtbVSttLOLXLT5W81a6qDlBB6gxLg7kyBT70X4besnUtcXt3boZe2GLKLaIoJCqJ7Jnbv9tDiqZMGkZt6WKMmOnv8lbxsG8OUUyF3lTjnnjntONMv0zZGXMdLYFw21Ny5bAuFYnHtdxJEGCCDtXK8O9E9QF0ytYtpct3RduXxedixDl3xtYxLZFdztM9am96L6rloBbQ3cHm5mCmV+8bl23etujC5aMrGIDbRtNVah0R2Py+1zOVzLfNieXmucdZwmY9lZpxbTnmRfsnl/SRcT5uOpffs+2uau8A1QvO9q3aTtXH7bB7TPymt2LiKUztvsgbtYwGgGa8bei+qhwbYx5Nm2qNctSVS+ty9b+btKq5KoA2I2677KxbiojuheUsVDDIAErIyAaYJHUAwYPkavSjgukui7qb14KrXXXFVbLG3bQKoJgb5FyR599N65sQUUUCgQUVbA+BowPgaKMZWk/EPpG9nwFOcT4H8/wCx91KeIWzzG2Pd3eQrRwyd/wBDniaHS2UDW1DAEFACCJBEDYg9a8lzSpati2ghciQPDIljHlLdK9ul9RP5R8BXj157QHgK3cTKmGxoxqQaivLxHWcpM8WYZKCFBJAZgpaACSADMAd1eUk26Is9pump5x386Ufp+x/zf+n1H/jo/T9j/m/9PqP/AB10sxdn6BmN+cfyPvqhM0puccsEEHmwRG1jUD7xbkUhDpCSS2KWwcrOp7eAthrLfMn5slGad936dZqOFOWtfQKHZ0VyXysDDG7d2spaY8jUgsVD/OTyyerCBO8mdwK92g4tbTLJ7zAxE2dSxG7d7W/q4e0E98lPAktF2Y6D+pBpX+n7H/N/6fUf+Oj9P2P+b/0+o/8AHUeFP+r9BUGzXCetHNNLuH8TW87qquFQKc2R1DFspUB1B2xE/wAwr3UpXRdGBpzj+RVGM1FFJtsAooopCCpBqKKALtdJ61PONZ0U7nuMvzT+RVWM1FFDbYBRRRSEFSDUUUAXN0mp5x/P2RWdFO5jNOcaT8QunmN7PgKaUn4h9I3s+ArRw0nfr0OeJodVpR2E/lHwFePXKc/ZSlOg+wfCs9R3V6ONg+JGlSFMaxRFJKKx8j5u3uXeO96N6SUUcj5u3uF473o3pJRRyPm7e4XjvejeklFHI+bt7heO96N6SUUcj5u3uF47iiKSUUcj5u3uF47iiKSUUcl5u3uF47iiKSUUcl5u3uF47iiKSUUcl5u3uF47iiKSUUcl5u3uF47iiKSUUcl5u3uF47iiKSUUcl5u3uF47iiKSUUcl5u3uF47iiKSUUcl5u3uF47ik/EPpG9nwFUrC71rrg8JbKt3b3JnK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1" name="AutoShape 7" descr="data:image/jpeg;base64,/9j/4AAQSkZJRgABAQAAAQABAAD/2wCEAAkGBxMTEhQUExQVFhUXGRwYGBcVFxccFxQcGBcaGBgVFRgYHCggGRwlHBgXIjEhJSkrLi4uFyAzODQvNyguLisBCgoKDg0OGxAQGjUmHyQtLCwsLCwsNCwsNCwsLC0sLCwsLCwsLCwvLCwsLCwsLCwsMCwsLCwsLCwsLCwsLCwsLP/AABEIAMkA+wMBIgACEQEDEQH/xAAbAAACAwEBAQAAAAAAAAAAAAAABQECAwYEB//EAEYQAAIBAwIDBAUIBwYFBQAAAAECEQADEgQhBRMxIkFRYQYygZGxFCMzUnGh0fAVFkJTVHKSYpOipNLxJGOUwdMHQ4Ky4f/EABoBAAMBAQEBAAAAAAAAAAAAAAABAgQDBQb/xAAwEQACAQIEBAQGAgMBAAAAAAAAAQIREgMhMVEEFEGhE2KR4SJhgbHR8DJSBRVxwf/aAAwDAQACEQMRAD8AdW9dfLOg05xULiyp2mEoNi/YYsCx69nHfxrbTam/jdztiQkqVtnYy37LICZAUgDI77x0p7p0OK7fsj4CtMD4VilJ1ZlVKaHO3NRdycBeyAMGNphnJORYC0SpHTu6BsWBxrG/q78IeURJ3+b3Cw0uQO8Qow6nznbqMD4VV08RVYWK4SUmKUU1Q4K7rtTvAfqSvYHSCBO09wJ794G4pvwvXultmu27lztkdlAWABJnEKJGIJnvgASWArpcB4CgCtePx6xIOKj+1MuFwrhJSr++oobiREzpXlfWCgHcmFCGIaSV32ABJPSrvxADCLDHPpCHsz05krK+tb8xm3cjGmtSBXn3s10Wwj0fEXdx/wAMVXaQQMt1JMEwuxABBjcGo/SbkgjTjHedmkbKYPzYiMiDE+qYmIp9gfCjA+FVcx0WwlscTyDE2IxMDZoYZlS88vZYGXQ7GpbXt0XTg9euQiATv811MCB3g74nanOB8Pz+RUMI60rmKi2MLADKCUAO8iBtBI2MCRt4VflL9Ue4Veipue4URTlL9Ue4Ucpfqj3Cr1IFFz3CiM+Uv1R7hRyl+qPcK1wPhRgfCnWQUMuUv1R7hRyl+qPcK1wPh+fyDUER1orIKIz5S/VHuFHKX6o9wq9FK57hRFOUv1R7hRyl+qPcKvQBRc9woinKX6o9wo5S/VHuFa4HwowPhTrIKIy5S/VHuFHKX6o9wrXA+H5/INQykdaKyCiM+Uv1R7hRyl+qPcKvRSue4URTlL9Ue4Up16jmHYd3d5CnNJ+IfSN7PgK0cNJ369CMRKg30904L/KPgK15x8ev31kLWITwKgj3CprliXRk0y08jTnN4/nxqhNRRUNtjFPG+OppigZWbIEjGNojrJ86W/rra/dXP8H+qvH/AOoHr2P5X+KVyk1ylJpn1v8AjP8AEcNj8LDFmnV167Nr/wAO3/XW1+6uf4P9VSPTa1+6uf4P9VcPNE0r5G7/AEHB7P1O6Pp1bP8A7dz/AAfjU/r3b/d3P8H41wk0TT8WY/8AQcHs/U+icO9L1vXVthHBadzjGwmTB8qeE1819FT/AMXa+0//AEavpNWpNrM+Y/zPCYfC46hh6Wp93+AooopnkhUgxUUUAXN0nrU84+NZTU07mM05x8aoxmooobbAKKgMKmkIKAaKKALm6annN41nRTue4y/NPjVWaaiihtsAooopCCk/EPpG9nwFOKT8Q+kb2fAVo4b+f0IxNDpBZytp5KP/AK14hTPS+on8o+AryarTkEsOnwrRxeFX4kv+jRhRRNC7155Rx/p7xG9Zazyrty3kHy5bsuUFInEiYk+81yv6xaz+K1H99c/1V13py9tWtc6zzNmx+cZMd1n1es7dekedcx8p0v8ACf5i7+FexwvF4OHhKMlmvl8zLiY0IyacvuYfrFrP4rUf31z/AFUfrFrP4rUf31z/AFVv8p0v8J/mLv4UfKdL/Cf5i7+FaOf4fbsRzGH/AG+/4MP1i1n8VqP765/qo/WLWfxWo/vrn+qt/lOl/hP8xd/Cj5Tpf4T/ADF38KOf4fbsHMYf9vv+D2+i3GdTc1VpLmovOpLSr3HZTCMRIJg7gGvo1fP/AEavac6q0LenwaTDc52jsNPZOx22r6AK8vjcWGLiJw0p+TThTUo1TqFFTBmIPuNV37gfd49KyWy2OlSahmj/APKDabz89o89vDpU8uPGfOnSgZlAm2/X4HyqZI6/cD8N6tUMwAkmB4mlUKEZ+AP3j3zRB8Y+z8f9qtUgUV2ChQp7I6VKn7qvgfCoNo+B/P8Av99PN6hQiipxP+/58jQykdamgEUUUUAFFFAFABRVsD4Ucs+BooxlaT8Q+kb2fAU6wPh+fyDSjiFs8xtj3fAVo4ZO/wChznodPpfUT+UfAVdlkR41TS+on8o+ArWvVY0J0XrM7VewhZttv+wpjYQAbd+9WCgdABWKPC6VYHD/APqFwu9cNjlo9zEPkVExJWJ8OhrjP0LqP3Nz+k19m1bQp89vfS4eFceJioyyM+JwscSVzZ8r/Qup/cXP6TR+hdT+4uf0mvqtFZriORhuz5V+hdT+4uf0mj9C6n9xc/pNfVaKLg5GG7Pnvozwq8mpts9pwomSymB2T1r6CqgRAG3TbpU0UXM0YWEsONEXa6T1qecfGs6KLnudjTnHx+FUJqKKG2wCuU9LrVu7esoWsZ2le7ydWD8nvK3Ykt0zSPAwGJjeurrHU6W3cAFxEcAyA6hgD4iRsaIujBM+e6TjrratppwdNaFhr8FrJgteuLipvlQbAKz2BMXFiNpZXOM6wi5cFxbZS9prK2gisHuXBa5ylmE4zdIEb9jr3V2N3TI2OSK2O6yoOPmsjb2VPIX6q+tl0HrfW/m8+tVeth1OOselWqe5nIKl745BNjdLOe6gNzuYCikyMe106E5/rZfQI51du7lpzeuKltGW07m3bs21gg4F7vR2B7BlgCa7C9obbZ9nFrgKs6dm4QRE5r2pHcZ2rx8N4FbtFyWe6zqEJui36ok44oirBJJJiSTuarxB1RyrcWv6jPTXbmYbUaa32hYzkE37ynkEriEtKOpO5E19AZp3rz2tHbUgrbRSIghVBEAgRA8CR9hreolOom6hRRRUkhUg1FFAFzdJ/PjU85vGs6Kdz3GX5p8aUcQunmN7PgKaUo4h9I3s+ArRw0nfr0OeJodTpfUT+UfAVpNZ6UdhP5R8BWXEeHpeUB8hi2asjFWRgCAykHqAx67b16nUZppryuqsplWUMp+sDG4B3jce+taT8A4MbBcu3MbcJcLPODHIryycLe4HqQDA2ERTmh0WSA+d6/it3U3tY7at9HotHcFmbSg3Ll0EBmclSQoYgAAbyKwsekdy3oOYb1vVX3uGzYe2rKL7k42ywZV3HVo27PUmnHEPRK4l69d02tuadNQ2V+0tu2+Td72mb6NjuSYO58gKX6L0DsKLK3mN+3ZtsqW7ijHK45d7zb9pjMeEAV52PJVpI7q1oWWuPaizw3Xm7d5mo0957C3AB2i2C23VYjq8geVZXvSHU29AbZu5asXNQjXYBwXTMxuXSAI9UKo83FOl9B7S8xUc27T37N82lQYjkgygM9GMEnuijU+g9t/lkXWV9W3aYKCbSZh3t2xP7RAk+Q8K4VgV8AifjOo5mjs3L+pT/hFv3msWhcuM90jFWARsQB5R08apb4/qjoCV1DNcva0abT3GVBdClgPnEUQrbNsRMEeIrqNT6K3vlV3UWdXcsG6qLgtm04VLYAVQbkx47Ruapp/QlLfyfG5cJs3X1BZ1DG9euAAXHgiMSBsP/wBp1iOsRT6cekV9HuDSvjb0eD6hoBLl3VVsAnvwLMY8q7ufDpXJn/070psPbdc7z5FtS6jml3JYuBMCO4eVdRprBREQkkqqrJEFoUDIjumJqJUpkc5W0yNKKKX2ONWHkhxAbCT0zBgpPiNp8MgOu1RQgYUV5L3ErahTlORKjHeSEZyNvJGrKzxFXGQbs7zgrMV6SXYCFiRPt32MNRbKjBvMYVDMBudh50m1XD9XzHKMRJGJLmFUFIUW4Kzs8mJ3G5mFwVdW1zFnQQekAwck2UlYnlF2j1pKztVKA1FdWPUvKdgR+e/7K0pH8l4gQoJSOxkcR9abkSOoHq7Ebb+NW4ib1q3aJtZufpWAchOzL3FUbmDJxG56CiwKQf7X8Dqiue1PG7qqxt2GbER2y/UIIj5uWGTQTP7JjfatD6QP2/8AhrhxyxjPt4soHVNpBY//AA86VrE40HtFVtkkCQAY3AMgHvAMCfcKsBUkBRVsD4GjA+BooxlaKtgfA/n/AGPuqGEddvtooIiqc0eP58fsqH3gdR3/ABG/T/etBTolqIrcO3w8/spRr0HMbYd3wFOAo8KUcQ+kb2fAVo4Z/Flt+CMRZHVaU9hP5V+Aryvxe2lzl3Dy2JITOAt2ADKtMd5EGD2TttXk1urvodOLSZW2Qm62JYpDWQCoHUwz7eALb44t4bvFr15cG0RKM1tGFwMR2y2RZWtxiqqJPi4r06pPMpJ0OnVpggyDuCOh75rDiGqFq1cuHpbRnP2Ipb/tSHTcb1CWla9YCwEDN20VSxg9nAwqgeJO4Ed9LfSnQavX2D858k0wtcxsHJuajKzkbbnsqloElTlJMEwBFQ5LoUlnmP7GvF+xp7oEc22l2JnEXEDY/f8AdVq470T4ZfsW7KNeTVaZraP843b0uVsNCSSr2idv2SNomK6y1Yt9VVYPgBv391eZjus6su2K69vc1BqQa5XS+iroltBdELgWIEMxVVUgmDkgxMKfrmegq1v0avAQdS5GCIZLEbYZkAmQdrpUzsbo27IrnSO46Q37e51TXSetTzj+e+uNbg11XSbphRbF1kLKPnLvQLlIkhlBXcBo7q9Op4VdVrbZKQttbZLuYJ7SyEIguSUgtlMRsdzf1HbHd+nudQ15tzXP2vSBot8y0c7ihgqwIyHZG7HwO/2bb15tHoNVirB7JJ3YSShy2bERA93QFdpkQli8wXC7pyzZEQts5BXEsgC7kTiT06Uv+sEodX29zZvScSSLTFQSpIiZ7JH2CCRv+1A868up1FiC3yZ5Uk7EjoA4JCsMpL9D4eQromsSkMFzjrjIDEbsAfPeqcP0JUHsAAxtkXMgCTkwB69B3eUwBJPQXwUrX99TE8Js7JgIUSDk2YJJH0k5bguOu4YjpS2xrYLK1nsi4UXHmIkG4ey2/wA4TCnFgF3J6QT0CKomABJkwOp8TVdTp81WMZViYdA6kMuJlSRJ69/f3iRTw3mJyTa2Etr0puPyZsEM2HNEMRbytF2YgqCoDADvkBtp2O+l4kzuGCNbMhiXW46oWtwX5YxkwRbIGwLMZO84X/R4nILexJEA4fOAHlhsnzBaeWPDcyZrz2eBi9LLqWMB0yRiSTcILMe0SsALAn9hD3RVeJ1HHc6izrLhVWYlSQJHgSOm/fV7y7MGcgkRCzO48ek1zVzgTQRcvspLbMCQO0wYKgZzEMCAOsNE014RYKAlnF0MdiARCyYg5mTv18hQp56/cmcaMvp9LCsDiMu62mCjshdlk77da1N8D1tj5SR7CBRqryqGKySo8fdkAJA899u40q1nG+X+7ZQJLBnhlzVcrYVGLesZ6AQN4M1FjfzGpV/kNgzHoI/mG/ltP20JcYGGH2Ebj2+FJj6UWtjDgdcmUREooaCwJBNxem/iBVbnpNagKbdwMRIWLZMjlmID9RzUPcOu9K1jTTdKHRG6T1qrao925/PXwrndP6VIyk4OCCQYxOwLBSBIYlsDtBI7461vp/SOyxATNpbGYWBLosmW6TetEQDs4NVSS1IcXWg5OoY7biepjbz3+wR7qHWdyT/sZpPxZL4uq1o7YEBcjBMN+wO+Sm5yG37PU+W4utxuksFDBjLMvzQxWIxG0Q5Jk7tP2FW9B+G6VZ0QWKmucC61x9JEHfFQhnsmMbqEiQSYbuKd8mvfobmoQudRjjl2Ssdkb+2Ngd9xl5TUOLHZnRDSk/EPpG9nwFNUaT+fGB9vQ0q4h9I3s+Artw6pP6HGeh1OnHzawY7I38Oz13pfw+9qgy271tW3M3rbAJEEiUMMrTiIGQjea3u6dnt2sCoZSjDIEjZYggEHv8aTargl8By2quHJiRi11cMo2EXOmxgd2VenOdqbaGkNeKuW7CwYILAzi8H1Gju/JBEg8px/Ta9mtLYa4yqOltsQGyJ7ctuoGIGUiBv139a8Oa2cn1AgkjG4SEcl7bKsFo/YuDbrzTMxBacLvotwWhcQupJKKwlAxyC4ySFAYAT3R0rzvFcpZvJvpkacHFeDJTSTpXJqqzVBRxJ9O9m6TexxPbJsXFAa9dhmBIU3ENy226mABJMAEeSzpVLsF1ZyRu0qrdhDYVRcEG4Y2dTBkbyJO9dCnoxpbkkEuCd8WWNw5hsAMvpWO5J7VZt6IJlKvcBxZS4btMHYMchEEzPd+0a642FJuqRyuE/DHW2bTHVM6sSoBS4M25nL72MDO8o3HcpmBXQ3XxAJmCYAES0KzGCxAEKrHcjpWH6pWu9nAUygDABDml0kSO9raneeh6TXq1tkMFRpKrBUnZpiMpWIJBI2jqfGuPhKHxYnoS3UXarX2C8ovMZA0GElYAnFiZgzGw3g1jc1zkgYNs+zIG27QxcHEgQuWQIInbyr0hGVzisLOwUJgVw3Yn1s89o6RG3UhRpdfrRHMtTtbBAXqRlzX7JJE9mB3e2m54fSPcLWs6nTJaRQAGZupJjckmSTPeSSa4nS8P0gywvt80TabK0pVGFwcy3irZS7W3uEDeGBMACnHy/V9mbIHQsAGMgoWIBnbE4jxY9O+vLa0bXLsfJsATJuTdVhnndfdTucrjAb7cxx0Jnmp/JFJMx5dmEQakE5BS2BObAOASC3aPZcL6wDDvNe7ht0LnyrgugksItv2mhYUYsQCwIbP1T1AI6e39X7cAG2sgkqIYBTLsCu8ghrjGfPaNo30XDOUIQYrt0LMYAAVQW9VQNgo6TtFDm2Xaty2q1xRgDidphmgvvGNsQc37427vGvWoSdyY8I399I9ZwbUF2dLuBgKAuY7KO7ANuQSQ7KZHdPiKwTg+rmG1BAwXvcmfnMl3PfNs5GTtAiKK5Z9yXGNMmNb+mm4XkdpsgIGYOHLhXJ2XGTjHWTO5FK19FVCqovXIAA84ACiCehgR4b9K9ei4U6OrPea4Qf2tz6jLA7huwJgCY3ptUSm9wcskkJ39H0K3ELNi7IYG0C3dN0AEb9+M9QqqB0msX9HTGJuuy79YBWbYthgQIMBVIEDcTT6gCpuYlJoQpwUJcRyzbNlsJkwohiBJJC7t3ya9vEtVZVVa4pYdqOwWK4qSzREiAD032pngfA14+IcMW6BkCYPQloMggqQCNiDBHfO81WbZXwy1y+x4n1umUrlyxJaDA6lSzOduzshk+YrPU/I1Znd7YyUhizAgL2TENIVdl9oFbngVokk2YbxDuBuMTEH6uQ6eIrHU8F07GLgZNzkhbs3ASNjl1XsghQRHhVJh4T6fvoe1XsO/ZClpIzVejR2l5gEBoG6zMd0Vr8m8CAP5VkdOnuXu/ZFZ2eH203QEQ2UZMQWMgsQTBaCRJ8vAR6SSekjz28PPzipdOncV7QKsbyT4k+Q8B09lVuwykQCCDM94I3G3trNbwZsT3TvicWI2IDEQSJ3AmPYa3t2gDt30UUddSG22Z2rYEgEmdySxYk7Ddmk9APdUzuJ7pmekfb7vvrx8c4p8mVCUZs2xAE7HEtkxgwoAknuG/lS/WekNtrbwl04N9VIm3jcWQzCVY4j/5d3Wmk30Ksk82N0AGQHQDIQSBB6d/l7orw60Q5nfp8BXiscctWwwZXJDOzFVEBpBPLVWMIAX757B6k17eIWTzG2Pd4+ArRgL4qfvQnHWdV+7jziGne5pSluM2RQMmZR3SCy7jadxXi0VkpbulxfSCoCXbnNUbmOQwlnBLx2u1MCOlO9L6ifyj4Co1VgOhU9D5kEEGQQRuCCAZG+1ehPOLiQjm9XqrZKjK4GKshxQkhbjBGFwFTh2lG5AjEnoGpZrOHWWuljqVGTo+AYyRNpcT24xYWokAGCdyJBY3+FW7rLIaE3nJpZg+YyJPbhhl2p3P21LcBtQAMxDKwORY9iYBLzI3I9vkI8eqXU0NJdRYeDZm6iauWcAsBBKAKEDKA0rJWSe8qOmNetuBtLNzmyYsSSCQcmuswgtEEXFH2Wk8BHv0PDEtAhC+/XJix6kzLSe816Wtn6zD+n8KPEl0YqLf99CvD0a1aRGfIosZEdY2kyT3edaOwYePnOxrz63Scy09vIjNGSYBjIETECetKbfo446ah1G8qoOJks3QsT1O8knaOnRKT3JcVuMRe+dwEDtHYN2zKB+ZjH0f7OU9du6t9TCqTA6jc90mMyYOwkk+QNKP1fuEtlqbpBLEBSyhZjwbfYR7TW/E+Ctda03Mg259ZQTJa22Q6QRyz/V7DTlmsx2wNzbe4oII/9xYyYLOWK3lKgExjIHQh+vQ14bnD9Rzbty3dXcgAMSAnZtS6wPWIVgQZ9YRG+UpwW/BnV3CYAG7fVIb9rqxIae7oO6qWvR+6IBvyobICGMGPNz3lt++d996LiqpJpMh9Nr1X6QNs0hWAZma5nILrAA37xttFOuF85LYW4ys0sSR35OzAdO4ED2V4NRwu61xn52M4rChh2VZ2Ew25+cI8DEkeGvCdBctFs7ualVCrBhMS0kSx6goI/sT3wE51IGxvH8iqEzUUVDbYgoquRPQe8/DrRiT1PsH49aKbiqGf2+40C53wfz5dakCstbqktW3uXDCIpZjuYCiSYG52oy6Bmek3ievuqecaS8N48l25yzbvWXKcxReQLmgIBdSGI2JEgwRI2pkt9CMgylfEEQfKabckM51OKa5OaSj3NziGt7CDcMDFFO6rbE9sDbxNbXuK6vf/AIfLdxGDDKAMACxgCSZYx5A08OoQKGLriejZCD9h6VNy8qkAsoJ6AkCY6xPWm5tjqc/rtRquSjorK5Z8ktp68ThPMQlC2x3EdxYDerpxLVs8CwAuR3ZXG2dtQOsEw1xpEiLdPOeshclyIkCRJHiB3isuH65bylkmA7pJESbblGI8slO/lSr8h3boRcN1OpM52XD8ktliQBdwQtgjPy5Zi3THcGepNW4XqNSSovW2YFlAZlOy9ouT2EjfEdpRPmN66SinePxGtCt4dloAkg9w3JWN/uFJdL8sQYlUZjOTwmPqGIXIECSgjeSrkneS8opKbJqznr7a4ZFbdomCIC2wrmUKsZaSZVpmIBESa9uvvHmN7PgKaUn4h9I3s+ArRw825/Q54jyHHEtA96xbW3ca2QA0qzLJ5bBd0M7MVaNwcYrbgdu4tqL2eZZj84yswBY4glAF6R0r16QyigdQqyPCVET4VtXqN9BJCq8oDsAIE1WrOpLMYPU1BEV4c/5NlkUUUVIBRRQBQAUVJU+B91Zq4PQyP7Ks0f0giqUJPRFKLeiL0TUtiJ2uN3ABY3ierViLZ/a3OxxjZfb1J91U8NrVhblVl1eem/dtWObkyuOO3We17e73Vo1oEz07tiQIHQEDqB51cCpbitB1itO5kOZ/ZHlBMde+d+6oGnJ9Zyfs7I3+zf763oAoufQVzMSrjoQR4Nsf6h/3FXtvM9xHUeH41rgfA1nd0+XcQe4jqPz4Ua6jqnky1eDjqXGsOLSW7jEQbdz1bikjNJ7iVyAJ2mJr1qxA7Yg+IBj7fL7Pt8KBfWYn7j+FKjQWS2OHvcD1LWr6WkvWtORajT3byXHbC4Gui2S7qilBiFZoJ6gCtdB6MO120btoiybxvOlz5P1t2eXam3YUICzNJAy+jEneK7M318fuP4VK3ge/7j9tVex0nsfP7noxqALZNouuN/5lPkxW096+z9oXwUCm2VXJASMTA3rw8Q0SAX9KVS/ccafS23Z0a7YARFZAjAOcSXuZKuJEkkRFfTPlK+fuP4UM6gzG/ScTPviqvew6T27HE3eDag6pLnyfZNTmSvyYKyIrLYZWJ5xIAthgSoG4Cnu6j0Z0DWNLZtP66pLx9diWuGR17TNXvF4ef9J8vLzFSbomN/6W/Cpbk8qCcZvKnYvRVc9p3/pPn5eR91QLomN/6W/Cpo9hWS2L0Vmbw8/6W/CpF0ef9LeE+FKjCyWxek/EPpG9nwFM/lA/tf0t+FKuIOOY3Xu7j4DyrRwyd/0IxISpoPW4PZuhXZSLmCjmIzJcAA2AdCDHl0r2ae0LVvEMzBQd3Msdydz9prw3eLpZ5S3FcK1vLmBSyCMRi2AJXr1IA8963bWLcsi5bMo3Q9xEnceW3Xvr08VuMGyEZLeb8j76qTVQaJrxW29SyaKgtUOYidgehbafsnrQk3oNZ5It5Dc1BMCZEeUt1MbYgzvNUffbu/a8WM9D/Z7475322NsaukY65sdEtSbd8kksJ+qvhBBybz26Db37am+x61mBRSeLJg5VNOafyPvqhNRRUtt6iCiiikIKkGKiigDRrpPWjnGs6KdzGac4/kVRmmooobbEFFFFIAqQaiigDQ3SetHONZ0U7nuM05x9/lVGaaiihtsAooopCClHEPpG9nwFN6T8Q+kb2fAVo4b+f0IxNDqtL6ifyr8BRqW7J3jzgH7jtSDinHrmnX6FSi2wwuPcxV4WSiwh7XcFJBPdNNLhucoc0Kr5HIISVG7RBIBO0dw+wV6eLWMHIEyi3AfWO3mg+IrNmHdHnK9fP1tqiKkCvKePJ9Edbn+pEBz7fHYd0RsB9tZrZAMxv495+0net8D4H3UYHwNRKcnqFzKAVNTifA0ERUUJIooooAKKKAKACirYHwNGB8DRRjPHxPiCWLTXbhIVY6CSSSAqqB1YkgAedeLSccJfC9Yu6eULq102yhVYylrbsEIBBho2mr+kvDLl60otxzLd23dUPIVjacPgxAMSAd4pBxTgmsvnUtibQuadrYtNqbjhncqCxX6O2MAwGI/aJPlaiqZjSR0+t4iltC0hiFDBA6BnDEKpXJgIJIAJMb1dOIWS/LW7bNzfsB1Ldkw3ZBnYgg+EVzl7gl+9eNx0RFL6YBA+RWzp2e7BOMFjcKiOkDrtvh+qt42bKSiXQuouXLikzz79tlVgQJIBuNv3YrRatwojqrPELL54Xbbcv18XU8uOucHs+3wq2j1tq6uVq4lxZjK2ysJ8JUneuKPozqOXtbVSttLOLXLT5W81a6qDlBB6gxLg7kyBT70X4besnUtcXt3boZe2GLKLaIoJCqJ7Jnbv9tDiqZMGkZt6WKMmOnv8lbxsG8OUUyF3lTjnnjntONMv0zZGXMdLYFw21Ny5bAuFYnHtdxJEGCCDtXK8O9E9QF0ytYtpct3RduXxedixDl3xtYxLZFdztM9am96L6rloBbQ3cHm5mCmV+8bl23etujC5aMrGIDbRtNVah0R2Py+1zOVzLfNieXmucdZwmY9lZpxbTnmRfsnl/SRcT5uOpffs+2uau8A1QvO9q3aTtXH7bB7TPymt2LiKUztvsgbtYwGgGa8bei+qhwbYx5Nm2qNctSVS+ty9b+btKq5KoA2I2677KxbiojuheUsVDDIAErIyAaYJHUAwYPkavSjgukui7qb14KrXXXFVbLG3bQKoJgb5FyR599N65sQUUUCgQUVbA+BowPgaKMZWk/EPpG9nwFOcT4H8/wCx91KeIWzzG2Pd3eQrRwyd/wBDniaHS2UDW1DAEFACCJBEDYg9a8lzSpati2ghciQPDIljHlLdK9ul9RP5R8BXj157QHgK3cTKmGxoxqQaivLxHWcpM8WYZKCFBJAZgpaACSADMAd1eUk26Is9pump5x386Ufp+x/zf+n1H/jo/T9j/m/9PqP/AB10sxdn6BmN+cfyPvqhM0puccsEEHmwRG1jUD7xbkUhDpCSS2KWwcrOp7eAthrLfMn5slGad936dZqOFOWtfQKHZ0VyXysDDG7d2spaY8jUgsVD/OTyyerCBO8mdwK92g4tbTLJ7zAxE2dSxG7d7W/q4e0E98lPAktF2Y6D+pBpX+n7H/N/6fUf+Oj9P2P+b/0+o/8AHUeFP+r9BUGzXCetHNNLuH8TW87qquFQKc2R1DFspUB1B2xE/wAwr3UpXRdGBpzj+RVGM1FFJtsAooopCCpBqKKALtdJ61PONZ0U7nuMvzT+RVWM1FFDbYBRRRSEFSDUUUAXN0mp5x/P2RWdFO5jNOcaT8QunmN7PgKaUn4h9I3s+ArRw0nfr0OeJodVpR2E/lHwFePXKc/ZSlOg+wfCs9R3V6ONg+JGlSFMaxRFJKKx8j5u3uXeO96N6SUUcj5u3uF473o3pJRRyPm7e4XjvejeklFHI+bt7heO96N6SUUcj5u3uF47iiKSUUcj5u3uF47iiKSUUcl5u3uF47iiKSUUcl5u3uF47iiKSUUcl5u3uF47iiKSUUcl5u3uF47iiKSUUcl5u3uF47iiKSUUcl5u3uF47iiKSUUcl5u3uF47iiKSUUcl5u3uF47ik/EPpG9nwFUrC71rrg8JbKt3b3JnK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3" name="Picture 9" descr="http://news.bbc.co.uk/media/images/40629000/gif/_40629662_the_gambia_map20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024" y="1844824"/>
            <a:ext cx="3908457" cy="3816424"/>
          </a:xfrm>
          <a:prstGeom prst="rect">
            <a:avLst/>
          </a:prstGeom>
          <a:noFill/>
        </p:spPr>
      </p:pic>
      <p:pic>
        <p:nvPicPr>
          <p:cNvPr id="1026" name="Picture 2" descr="C:\Users\claudia\Desktop\Presentatie Sotos\Intro\Carte-Senegal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749675" cy="3822142"/>
          </a:xfrm>
          <a:prstGeom prst="rect">
            <a:avLst/>
          </a:prstGeom>
          <a:noFill/>
        </p:spPr>
      </p:pic>
      <p:sp>
        <p:nvSpPr>
          <p:cNvPr id="15" name="PIJL-OMLAAG 6"/>
          <p:cNvSpPr/>
          <p:nvPr/>
        </p:nvSpPr>
        <p:spPr>
          <a:xfrm rot="19395777">
            <a:off x="1258159" y="3745739"/>
            <a:ext cx="285750" cy="5715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pPr eaLnBrk="1" hangingPunct="1"/>
            <a:r>
              <a:rPr lang="nl-NL" dirty="0" err="1">
                <a:latin typeface="Arial" pitchFamily="34" charset="0"/>
                <a:cs typeface="Arial" pitchFamily="34" charset="0"/>
              </a:rPr>
              <a:t>Sotos</a:t>
            </a:r>
            <a:r>
              <a:rPr lang="nl-NL" dirty="0">
                <a:latin typeface="Arial" pitchFamily="34" charset="0"/>
                <a:cs typeface="Arial" pitchFamily="34" charset="0"/>
              </a:rPr>
              <a:t> Projecten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3749675" cy="4102968"/>
          </a:xfrm>
        </p:spPr>
        <p:txBody>
          <a:bodyPr/>
          <a:lstStyle/>
          <a:p>
            <a:pPr eaLnBrk="1" hangingPunct="1"/>
            <a:r>
              <a:rPr lang="nl-NL" sz="2000" dirty="0">
                <a:latin typeface="Arial" pitchFamily="34" charset="0"/>
                <a:cs typeface="Arial" pitchFamily="34" charset="0"/>
              </a:rPr>
              <a:t>Het </a:t>
            </a:r>
            <a:r>
              <a:rPr lang="nl-NL" sz="2000" b="1" dirty="0">
                <a:latin typeface="Arial" pitchFamily="34" charset="0"/>
                <a:cs typeface="Arial" pitchFamily="34" charset="0"/>
              </a:rPr>
              <a:t>CFP</a:t>
            </a:r>
            <a:r>
              <a:rPr lang="nl-NL" sz="2000" dirty="0">
                <a:latin typeface="Arial" pitchFamily="34" charset="0"/>
                <a:cs typeface="Arial" pitchFamily="34" charset="0"/>
              </a:rPr>
              <a:t> - de praktijkschool door SOTOS gebouwd en uitgebreid van 2005 – 2015</a:t>
            </a:r>
          </a:p>
          <a:p>
            <a:pPr eaLnBrk="1" hangingPunct="1"/>
            <a:endParaRPr lang="nl-NL" sz="2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nl-NL" sz="2000" dirty="0">
                <a:latin typeface="Arial" pitchFamily="34" charset="0"/>
                <a:cs typeface="Arial" pitchFamily="34" charset="0"/>
              </a:rPr>
              <a:t>Het </a:t>
            </a:r>
            <a:r>
              <a:rPr lang="nl-NL" sz="2000" b="1" dirty="0">
                <a:latin typeface="Arial" pitchFamily="34" charset="0"/>
                <a:cs typeface="Arial" pitchFamily="34" charset="0"/>
              </a:rPr>
              <a:t>CEM</a:t>
            </a:r>
            <a:r>
              <a:rPr lang="nl-NL" sz="2000" dirty="0">
                <a:latin typeface="Arial" pitchFamily="34" charset="0"/>
                <a:cs typeface="Arial" pitchFamily="34" charset="0"/>
              </a:rPr>
              <a:t> - een HAVO-school uitgebreid door SOTOS sinds 2009</a:t>
            </a:r>
          </a:p>
          <a:p>
            <a:pPr eaLnBrk="1" hangingPunct="1"/>
            <a:endParaRPr lang="nl-NL" sz="2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nl-NL" sz="2000" dirty="0" err="1">
                <a:latin typeface="Arial" pitchFamily="34" charset="0"/>
                <a:cs typeface="Arial" pitchFamily="34" charset="0"/>
              </a:rPr>
              <a:t>Bussura</a:t>
            </a:r>
            <a:r>
              <a:rPr lang="nl-NL" sz="2000" dirty="0">
                <a:latin typeface="Arial" pitchFamily="34" charset="0"/>
                <a:cs typeface="Arial" pitchFamily="34" charset="0"/>
              </a:rPr>
              <a:t> - een </a:t>
            </a:r>
            <a:r>
              <a:rPr lang="nl-NL" sz="2000" b="1" dirty="0" err="1">
                <a:latin typeface="Arial" pitchFamily="34" charset="0"/>
                <a:cs typeface="Arial" pitchFamily="34" charset="0"/>
              </a:rPr>
              <a:t>kinder-dagverblijf</a:t>
            </a:r>
            <a:r>
              <a:rPr lang="nl-NL" sz="2000" dirty="0">
                <a:latin typeface="Arial" pitchFamily="34" charset="0"/>
                <a:cs typeface="Arial" pitchFamily="34" charset="0"/>
              </a:rPr>
              <a:t>, medische post en praktijkschool in The Gambia herbouwd in 2009 </a:t>
            </a:r>
          </a:p>
        </p:txBody>
      </p:sp>
      <p:pic>
        <p:nvPicPr>
          <p:cNvPr id="34819" name="Picture 3" descr="C:\Users\claudia\Desktop\Presentatie Sotos\SOTOS projecten foto´s\CEM\IMG_56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3168000" cy="2112000"/>
          </a:xfrm>
          <a:prstGeom prst="rect">
            <a:avLst/>
          </a:prstGeom>
          <a:noFill/>
        </p:spPr>
      </p:pic>
      <p:pic>
        <p:nvPicPr>
          <p:cNvPr id="34820" name="Picture 4" descr="C:\Users\claudia\Desktop\Presentatie Sotos\SOTOS projecten foto´s\CEM\IMG_56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4002364" cy="2592000"/>
          </a:xfrm>
          <a:prstGeom prst="rect">
            <a:avLst/>
          </a:prstGeom>
          <a:noFill/>
        </p:spPr>
      </p:pic>
      <p:pic>
        <p:nvPicPr>
          <p:cNvPr id="34821" name="Picture 5" descr="C:\Users\claudia\Desktop\Presentatie Sotos\SOTOS projecten foto´s\CFP\IMG_55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332656"/>
            <a:ext cx="3744416" cy="2016224"/>
          </a:xfrm>
          <a:prstGeom prst="rect">
            <a:avLst/>
          </a:prstGeom>
          <a:noFill/>
        </p:spPr>
      </p:pic>
      <p:pic>
        <p:nvPicPr>
          <p:cNvPr id="34822" name="Picture 6" descr="C:\Users\claudia\Desktop\Presentatie Sotos\SOTOS projecten foto´s\Bussara\IMG_59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749675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Waarom Sindian?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nl-NL" sz="1400" b="1" dirty="0">
                <a:latin typeface="Arial" pitchFamily="34" charset="0"/>
                <a:cs typeface="Arial" pitchFamily="34" charset="0"/>
              </a:rPr>
              <a:t>SOTOS wilde een school bouwen, maar waar ?</a:t>
            </a:r>
            <a:br>
              <a:rPr lang="nl-NL" sz="1400" b="1" dirty="0">
                <a:latin typeface="Arial" pitchFamily="34" charset="0"/>
                <a:cs typeface="Arial" pitchFamily="34" charset="0"/>
              </a:rPr>
            </a:br>
            <a:r>
              <a:rPr lang="nl-NL" sz="1400" b="1" dirty="0">
                <a:latin typeface="Arial" pitchFamily="34" charset="0"/>
                <a:cs typeface="Arial" pitchFamily="34" charset="0"/>
              </a:rPr>
              <a:t>In overleg met de regering is gekozen voor </a:t>
            </a:r>
            <a:r>
              <a:rPr lang="nl-NL" sz="1400" b="1" dirty="0" err="1">
                <a:latin typeface="Arial" pitchFamily="34" charset="0"/>
                <a:cs typeface="Arial" pitchFamily="34" charset="0"/>
              </a:rPr>
              <a:t>Sindian</a:t>
            </a:r>
            <a:r>
              <a:rPr lang="nl-NL" sz="1400" b="1" dirty="0">
                <a:latin typeface="Arial" pitchFamily="34" charset="0"/>
                <a:cs typeface="Arial" pitchFamily="34" charset="0"/>
              </a:rPr>
              <a:t>, een centrumdorp op het platteland</a:t>
            </a:r>
          </a:p>
          <a:p>
            <a:pPr marL="0" indent="0" eaLnBrk="1" hangingPunct="1">
              <a:buNone/>
            </a:pPr>
            <a:endParaRPr lang="nl-NL" sz="1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	Reden: de trek naar de grote steden zoals </a:t>
            </a:r>
            <a:r>
              <a:rPr lang="nl-NL" sz="1400" dirty="0" err="1">
                <a:latin typeface="Arial" pitchFamily="34" charset="0"/>
                <a:cs typeface="Arial" pitchFamily="34" charset="0"/>
              </a:rPr>
              <a:t>Ziguinchor</a:t>
            </a:r>
            <a:r>
              <a:rPr lang="nl-NL" sz="1400" dirty="0">
                <a:latin typeface="Arial" pitchFamily="34" charset="0"/>
                <a:cs typeface="Arial" pitchFamily="34" charset="0"/>
              </a:rPr>
              <a:t> verminderen en door scholing / opleiding ook de werkgelegenheid op het platteland verbeteren.</a:t>
            </a:r>
          </a:p>
          <a:p>
            <a:pPr eaLnBrk="1" hangingPunct="1">
              <a:buFont typeface="Wingdings 2" pitchFamily="18" charset="2"/>
              <a:buNone/>
            </a:pPr>
            <a:br>
              <a:rPr lang="nl-NL" sz="1400" dirty="0">
                <a:latin typeface="Arial" pitchFamily="34" charset="0"/>
                <a:cs typeface="Arial" pitchFamily="34" charset="0"/>
              </a:rPr>
            </a:br>
            <a:r>
              <a:rPr lang="nl-NL" sz="1400" dirty="0">
                <a:latin typeface="Arial" pitchFamily="34" charset="0"/>
                <a:cs typeface="Arial" pitchFamily="34" charset="0"/>
              </a:rPr>
              <a:t>Voordat de school in </a:t>
            </a:r>
            <a:r>
              <a:rPr lang="nl-NL" sz="1400" dirty="0" err="1">
                <a:latin typeface="Arial" pitchFamily="34" charset="0"/>
                <a:cs typeface="Arial" pitchFamily="34" charset="0"/>
              </a:rPr>
              <a:t>Sindian</a:t>
            </a:r>
            <a:r>
              <a:rPr lang="nl-NL" sz="1400" dirty="0">
                <a:latin typeface="Arial" pitchFamily="34" charset="0"/>
                <a:cs typeface="Arial" pitchFamily="34" charset="0"/>
              </a:rPr>
              <a:t> gebouwd werd, liepen leerlingen dagelijks vele kilometers naar de stad </a:t>
            </a:r>
            <a:r>
              <a:rPr lang="nl-NL" sz="1400" dirty="0" err="1">
                <a:latin typeface="Arial" pitchFamily="34" charset="0"/>
                <a:cs typeface="Arial" pitchFamily="34" charset="0"/>
              </a:rPr>
              <a:t>Ziguinchor</a:t>
            </a:r>
            <a:r>
              <a:rPr lang="nl-NL" sz="1400" dirty="0">
                <a:latin typeface="Arial" pitchFamily="34" charset="0"/>
                <a:cs typeface="Arial" pitchFamily="34" charset="0"/>
              </a:rPr>
              <a:t>, om daar naar school te kunnen of werk te zoeken.</a:t>
            </a:r>
            <a:br>
              <a:rPr lang="nl-NL" sz="1400" dirty="0">
                <a:latin typeface="Arial" pitchFamily="34" charset="0"/>
                <a:cs typeface="Arial" pitchFamily="34" charset="0"/>
              </a:rPr>
            </a:br>
            <a:r>
              <a:rPr lang="nl-NL" sz="1400" dirty="0">
                <a:latin typeface="Arial" pitchFamily="34" charset="0"/>
                <a:cs typeface="Arial" pitchFamily="34" charset="0"/>
              </a:rPr>
              <a:t>Dat deze school op het platteland gebouwd is, heeft dus veel voordelen. </a:t>
            </a:r>
          </a:p>
        </p:txBody>
      </p:sp>
      <p:pic>
        <p:nvPicPr>
          <p:cNvPr id="15363" name="Tijdelijke aanduiding voor inhoud 4" descr="kaart_senegal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404664"/>
            <a:ext cx="2648574" cy="2844000"/>
          </a:xfrm>
        </p:spPr>
      </p:pic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6372200" y="1700808"/>
            <a:ext cx="144463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PIJL-OMLAAG 6"/>
          <p:cNvSpPr/>
          <p:nvPr/>
        </p:nvSpPr>
        <p:spPr>
          <a:xfrm rot="19395777">
            <a:off x="970127" y="5833971"/>
            <a:ext cx="285750" cy="5715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47664" y="6021288"/>
            <a:ext cx="136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= </a:t>
            </a:r>
            <a:r>
              <a:rPr lang="de-DE" dirty="0" err="1"/>
              <a:t>Sindian</a:t>
            </a:r>
            <a:endParaRPr lang="de-DE" dirty="0"/>
          </a:p>
        </p:txBody>
      </p:sp>
      <p:pic>
        <p:nvPicPr>
          <p:cNvPr id="19457" name="Picture 1" descr="C:\Users\claudia\Desktop\Presentatie Sotos\Senegal foto´s\IMG_55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950208" cy="2633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Het centrumdorp Sindian</a:t>
            </a:r>
            <a:endParaRPr lang="nl-NL" dirty="0"/>
          </a:p>
        </p:txBody>
      </p:sp>
      <p:pic>
        <p:nvPicPr>
          <p:cNvPr id="57346" name="Picture 2" descr="C:\Users\claudia\Desktop\Presentatie Sotos\Senegal foto´s\Sindian\IMG_56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237" y="1447800"/>
            <a:ext cx="3048000" cy="4572000"/>
          </a:xfrm>
          <a:prstGeom prst="rect">
            <a:avLst/>
          </a:prstGeom>
          <a:noFill/>
        </p:spPr>
      </p:pic>
      <p:pic>
        <p:nvPicPr>
          <p:cNvPr id="57348" name="Picture 4" descr="C:\Users\claudia\Desktop\Presentatie Sotos\Senegal foto´s\Sindian\IMG_57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1712356"/>
            <a:ext cx="3749675" cy="404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Centrale waterput in Sindian</a:t>
            </a:r>
            <a:endParaRPr lang="nl-NL" dirty="0"/>
          </a:p>
        </p:txBody>
      </p:sp>
      <p:pic>
        <p:nvPicPr>
          <p:cNvPr id="58370" name="Picture 2" descr="C:\Users\claudia\Desktop\Presentatie Sotos\Senegal foto´s\Sindian\IMG_56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482598"/>
            <a:ext cx="3749675" cy="2502404"/>
          </a:xfrm>
          <a:prstGeom prst="rect">
            <a:avLst/>
          </a:prstGeom>
          <a:noFill/>
        </p:spPr>
      </p:pic>
      <p:pic>
        <p:nvPicPr>
          <p:cNvPr id="58371" name="Picture 3" descr="C:\Users\claudia\Desktop\Presentatie Sotos\Senegal foto´s\Sindian\IMG_569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635" y="1447800"/>
            <a:ext cx="316030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Plattelandsvervoer in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Sindian</a:t>
            </a:r>
            <a:endParaRPr lang="nl-NL" dirty="0"/>
          </a:p>
        </p:txBody>
      </p:sp>
      <p:pic>
        <p:nvPicPr>
          <p:cNvPr id="59394" name="Picture 2" descr="C:\Users\claudia\Desktop\Presentatie Sotos\Senegal foto´s\Sindian\IMG_57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00" y="2483908"/>
            <a:ext cx="4441975" cy="2961316"/>
          </a:xfrm>
          <a:prstGeom prst="rect">
            <a:avLst/>
          </a:prstGeom>
          <a:noFill/>
        </p:spPr>
      </p:pic>
      <p:pic>
        <p:nvPicPr>
          <p:cNvPr id="59395" name="Picture 3" descr="C:\Users\claudia\Desktop\Presentatie Sotos\Senegal foto´s\Sindian\IMG_57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2651374"/>
            <a:ext cx="3966085" cy="2433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mogen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320</TotalTime>
  <Words>852</Words>
  <Application>Microsoft Office PowerPoint</Application>
  <PresentationFormat>Diavoorstelling (4:3)</PresentationFormat>
  <Paragraphs>119</Paragraphs>
  <Slides>35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1" baseType="lpstr">
      <vt:lpstr>Arial</vt:lpstr>
      <vt:lpstr>Calibri</vt:lpstr>
      <vt:lpstr>Franklin Gothic Book</vt:lpstr>
      <vt:lpstr>Perpetua</vt:lpstr>
      <vt:lpstr>Wingdings 2</vt:lpstr>
      <vt:lpstr>Vermogen</vt:lpstr>
      <vt:lpstr>PowerPoint-presentatie</vt:lpstr>
      <vt:lpstr>PowerPoint-presentatie</vt:lpstr>
      <vt:lpstr>Doelstellingen (Millenniumdoelen)</vt:lpstr>
      <vt:lpstr>De landen: Senegal en The Gambia </vt:lpstr>
      <vt:lpstr>Sotos Projecten</vt:lpstr>
      <vt:lpstr>Waarom Sindian?</vt:lpstr>
      <vt:lpstr>Het centrumdorp Sindian</vt:lpstr>
      <vt:lpstr>Centrale waterput in Sindian</vt:lpstr>
      <vt:lpstr>Plattelandsvervoer in Sindian</vt:lpstr>
      <vt:lpstr>Boodschappen doen in Sindian</vt:lpstr>
      <vt:lpstr> Confectieatelier in Sindian</vt:lpstr>
      <vt:lpstr>Dagelijks leven in Sindian</vt:lpstr>
      <vt:lpstr>Spelende kinderen in Sindian</vt:lpstr>
      <vt:lpstr>Jonge mensen uit Sindian</vt:lpstr>
      <vt:lpstr>Kleuterschool in Sindian</vt:lpstr>
      <vt:lpstr>Blij met knuffels uit Nederland</vt:lpstr>
      <vt:lpstr>Basisschoolplein in Sindian</vt:lpstr>
      <vt:lpstr>Project 1: Centre de Formation Professionnelle.</vt:lpstr>
      <vt:lpstr>De projecten CFP en CEM in kaart</vt:lpstr>
      <vt:lpstr>De praktijkschool (CFP)  </vt:lpstr>
      <vt:lpstr>De praktijkschool (CFP) </vt:lpstr>
      <vt:lpstr>De praktijkschool (CFP)   Opleiding agriculture met eerste producten voor de verkoop in 2013</vt:lpstr>
      <vt:lpstr>De praktijkschool (CFP) </vt:lpstr>
      <vt:lpstr>De praktijkschool (CFP)   Timmerlokaal  2007    Confectieatelier 2013</vt:lpstr>
      <vt:lpstr>De praktijkschool (CFP)  Confectieatelier 2013     Werkplek uiterlijke verzorging 2013 </vt:lpstr>
      <vt:lpstr>De praktijkschool (CFP)      Metaaltechniek 2009 </vt:lpstr>
      <vt:lpstr>De praktijkschool (CFP)     Theorie- en praktijk bij motorvoertuigentechniek 2009 / 2013</vt:lpstr>
      <vt:lpstr>De praktijkschool (CFP) </vt:lpstr>
      <vt:lpstr>De praktijkschool (CFP) </vt:lpstr>
      <vt:lpstr>   2016: Oplevering restaurant / keuken en hotelkamers CFP en ommuring CEM</vt:lpstr>
      <vt:lpstr>    Het lokale basketball-team </vt:lpstr>
      <vt:lpstr>Project 2: Centre d’Éducation Moyen (CEM)</vt:lpstr>
      <vt:lpstr>Le CEM</vt:lpstr>
      <vt:lpstr>Le CEM (Centre d’ Éducation Moyen)</vt:lpstr>
      <vt:lpstr>Le CEM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Bart van Eekelen</dc:creator>
  <cp:lastModifiedBy>Peter Franssen</cp:lastModifiedBy>
  <cp:revision>218</cp:revision>
  <dcterms:created xsi:type="dcterms:W3CDTF">2010-03-03T16:45:46Z</dcterms:created>
  <dcterms:modified xsi:type="dcterms:W3CDTF">2024-01-16T21:03:08Z</dcterms:modified>
</cp:coreProperties>
</file>